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74" r:id="rId2"/>
    <p:sldId id="443" r:id="rId3"/>
    <p:sldId id="428" r:id="rId4"/>
    <p:sldId id="257" r:id="rId5"/>
    <p:sldId id="444" r:id="rId6"/>
    <p:sldId id="260" r:id="rId7"/>
    <p:sldId id="261" r:id="rId8"/>
    <p:sldId id="262" r:id="rId9"/>
    <p:sldId id="263" r:id="rId10"/>
    <p:sldId id="264" r:id="rId11"/>
    <p:sldId id="265" r:id="rId12"/>
    <p:sldId id="375" r:id="rId13"/>
    <p:sldId id="267" r:id="rId14"/>
    <p:sldId id="268" r:id="rId15"/>
    <p:sldId id="269" r:id="rId16"/>
    <p:sldId id="445" r:id="rId17"/>
    <p:sldId id="271" r:id="rId18"/>
    <p:sldId id="272" r:id="rId19"/>
    <p:sldId id="273" r:id="rId20"/>
    <p:sldId id="447" r:id="rId21"/>
    <p:sldId id="275" r:id="rId22"/>
    <p:sldId id="276" r:id="rId23"/>
    <p:sldId id="277" r:id="rId24"/>
    <p:sldId id="278" r:id="rId25"/>
    <p:sldId id="279" r:id="rId26"/>
    <p:sldId id="448" r:id="rId27"/>
    <p:sldId id="281" r:id="rId28"/>
    <p:sldId id="282" r:id="rId29"/>
    <p:sldId id="283" r:id="rId30"/>
    <p:sldId id="284" r:id="rId31"/>
    <p:sldId id="285" r:id="rId32"/>
    <p:sldId id="286" r:id="rId33"/>
    <p:sldId id="449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450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451" r:id="rId51"/>
    <p:sldId id="270" r:id="rId52"/>
  </p:sldIdLst>
  <p:sldSz cx="12192000" cy="6858000"/>
  <p:notesSz cx="10020300" cy="6888163"/>
  <p:embeddedFontLs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Georgia" panose="02040502050405020303" pitchFamily="18" charset="0"/>
      <p:regular r:id="rId59"/>
      <p:bold r:id="rId60"/>
      <p:italic r:id="rId61"/>
      <p:boldItalic r:id="rId62"/>
    </p:embeddedFont>
    <p:embeddedFont>
      <p:font typeface="Open Sans" panose="020B0604020202020204" pitchFamily="34" charset="0"/>
      <p:regular r:id="rId63"/>
      <p:bold r:id="rId64"/>
      <p:italic r:id="rId65"/>
      <p:boldItalic r:id="rId66"/>
    </p:embeddedFont>
    <p:embeddedFont>
      <p:font typeface="Roboto" panose="020B0604020202020204" pitchFamily="2" charset="0"/>
      <p:regular r:id="rId67"/>
      <p:bold r:id="rId68"/>
      <p:italic r:id="rId69"/>
      <p:boldItalic r:id="rId70"/>
    </p:embeddedFont>
    <p:embeddedFont>
      <p:font typeface="Roboto Light" panose="02000000000000000000" pitchFamily="2" charset="0"/>
      <p:regular r:id="rId71"/>
      <p:bold r:id="rId72"/>
      <p:italic r:id="rId73"/>
      <p:boldItalic r:id="rId74"/>
    </p:embeddedFont>
  </p:embeddedFontLst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CFC7D718-E91C-438C-B505-CF3093EBEEA3}">
          <p14:sldIdLst>
            <p14:sldId id="274"/>
            <p14:sldId id="443"/>
            <p14:sldId id="428"/>
            <p14:sldId id="257"/>
          </p14:sldIdLst>
        </p14:section>
        <p14:section name="Détection de changement" id="{F3467986-18E1-410E-A462-33069B82A402}">
          <p14:sldIdLst>
            <p14:sldId id="444"/>
            <p14:sldId id="260"/>
            <p14:sldId id="261"/>
            <p14:sldId id="262"/>
            <p14:sldId id="263"/>
            <p14:sldId id="264"/>
            <p14:sldId id="265"/>
          </p14:sldIdLst>
        </p14:section>
        <p14:section name="RxJS" id="{81EE90B0-14CF-414B-BBEF-AF3FD277414A}">
          <p14:sldIdLst>
            <p14:sldId id="375"/>
            <p14:sldId id="267"/>
            <p14:sldId id="268"/>
            <p14:sldId id="269"/>
            <p14:sldId id="445"/>
            <p14:sldId id="271"/>
            <p14:sldId id="272"/>
            <p14:sldId id="273"/>
          </p14:sldIdLst>
        </p14:section>
        <p14:section name="State management" id="{5A06F456-2A8B-41F0-91CC-0B6401718F58}">
          <p14:sldIdLst>
            <p14:sldId id="447"/>
            <p14:sldId id="275"/>
            <p14:sldId id="276"/>
            <p14:sldId id="277"/>
            <p14:sldId id="278"/>
            <p14:sldId id="279"/>
          </p14:sldIdLst>
        </p14:section>
        <p14:section name="Formulaires" id="{8890FC9B-0DC5-4B76-A18B-662D94C33871}">
          <p14:sldIdLst>
            <p14:sldId id="448"/>
            <p14:sldId id="281"/>
            <p14:sldId id="282"/>
            <p14:sldId id="283"/>
            <p14:sldId id="284"/>
            <p14:sldId id="285"/>
            <p14:sldId id="286"/>
          </p14:sldIdLst>
        </p14:section>
        <p14:section name="Routing" id="{9179265A-E292-47F9-8E35-FE6845E28C70}">
          <p14:sldIdLst>
            <p14:sldId id="449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</p14:sldIdLst>
        </p14:section>
        <p14:section name="Tests unitaires" id="{368A7532-3273-4450-96B6-2BFA75D84353}">
          <p14:sldIdLst>
            <p14:sldId id="450"/>
            <p14:sldId id="297"/>
            <p14:sldId id="298"/>
            <p14:sldId id="299"/>
            <p14:sldId id="300"/>
            <p14:sldId id="301"/>
            <p14:sldId id="302"/>
            <p14:sldId id="303"/>
          </p14:sldIdLst>
        </p14:section>
        <p14:section name="Fin" id="{5170725E-D010-4B10-998E-5C37EC18FECA}">
          <p14:sldIdLst>
            <p14:sldId id="451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119" userDrawn="1">
          <p15:clr>
            <a:srgbClr val="A4A3A4"/>
          </p15:clr>
        </p15:guide>
        <p15:guide id="2" pos="7473" userDrawn="1">
          <p15:clr>
            <a:srgbClr val="A4A3A4"/>
          </p15:clr>
        </p15:guide>
        <p15:guide id="3" pos="207" userDrawn="1">
          <p15:clr>
            <a:srgbClr val="A4A3A4"/>
          </p15:clr>
        </p15:guide>
        <p15:guide id="4" orient="horz" pos="2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pollo" initials="a" lastIdx="0" clrIdx="0">
    <p:extLst>
      <p:ext uri="{19B8F6BF-5375-455C-9EA6-DF929625EA0E}">
        <p15:presenceInfo xmlns:p15="http://schemas.microsoft.com/office/powerpoint/2012/main" userId="apollo" providerId="None"/>
      </p:ext>
    </p:extLst>
  </p:cmAuthor>
  <p:cmAuthor id="2" name="Florian DI FELICE" initials="FDF" lastIdx="5" clrIdx="1">
    <p:extLst>
      <p:ext uri="{19B8F6BF-5375-455C-9EA6-DF929625EA0E}">
        <p15:presenceInfo xmlns:p15="http://schemas.microsoft.com/office/powerpoint/2012/main" userId="S-1-5-21-1835985108-2511747766-1140430782-264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D14"/>
    <a:srgbClr val="E95A0C"/>
    <a:srgbClr val="FAFAFA"/>
    <a:srgbClr val="D88D1E"/>
    <a:srgbClr val="0D3B66"/>
    <a:srgbClr val="2660A4"/>
    <a:srgbClr val="FAF0CA"/>
    <a:srgbClr val="275D87"/>
    <a:srgbClr val="000048"/>
    <a:srgbClr val="1F2B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45" autoAdjust="0"/>
    <p:restoredTop sz="93061" autoAdjust="0"/>
  </p:normalViewPr>
  <p:slideViewPr>
    <p:cSldViewPr snapToObjects="1">
      <p:cViewPr varScale="1">
        <p:scale>
          <a:sx n="103" d="100"/>
          <a:sy n="103" d="100"/>
        </p:scale>
        <p:origin x="936" y="84"/>
      </p:cViewPr>
      <p:guideLst>
        <p:guide orient="horz" pos="4119"/>
        <p:guide pos="7473"/>
        <p:guide pos="207"/>
        <p:guide orient="horz" pos="20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47" d="100"/>
          <a:sy n="47" d="100"/>
        </p:scale>
        <p:origin x="2792" y="64"/>
      </p:cViewPr>
      <p:guideLst/>
    </p:cSldViewPr>
  </p:notesViewPr>
  <p:gridSpacing cx="64801" cy="64801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4.fntdata"/><Relationship Id="rId66" Type="http://schemas.openxmlformats.org/officeDocument/2006/relationships/font" Target="fonts/font12.fntdata"/><Relationship Id="rId74" Type="http://schemas.openxmlformats.org/officeDocument/2006/relationships/font" Target="fonts/font20.fntdata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openxmlformats.org/officeDocument/2006/relationships/font" Target="fonts/font15.fntdata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62" Type="http://schemas.openxmlformats.org/officeDocument/2006/relationships/font" Target="fonts/font8.fntdata"/><Relationship Id="rId70" Type="http://schemas.openxmlformats.org/officeDocument/2006/relationships/font" Target="fonts/font16.fntdata"/><Relationship Id="rId75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font" Target="fonts/font19.fntdata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1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42130" cy="34560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5675853" y="0"/>
            <a:ext cx="4342130" cy="34560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682F2ED4-FA87-4E73-9C30-9EC77F38B65C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1" y="6542560"/>
            <a:ext cx="4342130" cy="345604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5675853" y="6542560"/>
            <a:ext cx="4342130" cy="345604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8F21DA96-61DF-437A-A45D-83930FF7089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6380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42130" cy="344408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675853" y="0"/>
            <a:ext cx="4342130" cy="344408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3A77C2DA-8DCA-CB4F-9DF1-B0A694D35D16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713038" y="515938"/>
            <a:ext cx="4594225" cy="2584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46" tIns="46223" rIns="92446" bIns="46223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1002031" y="3271878"/>
            <a:ext cx="8016240" cy="3099674"/>
          </a:xfrm>
          <a:prstGeom prst="rect">
            <a:avLst/>
          </a:prstGeom>
        </p:spPr>
        <p:txBody>
          <a:bodyPr vert="horz" lIns="92446" tIns="46223" rIns="92446" bIns="46223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1" y="6542559"/>
            <a:ext cx="4342130" cy="344408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675853" y="6542559"/>
            <a:ext cx="4342130" cy="344408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87E45ADF-2D67-AD4B-BB58-107ED3907E2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5217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3336" indent="-173336">
              <a:buFontTx/>
              <a:buChar char="-"/>
            </a:pPr>
            <a:r>
              <a:rPr lang="fr-FR" sz="700" dirty="0">
                <a:latin typeface="+mj-lt"/>
              </a:rPr>
              <a:t>Page accueil</a:t>
            </a:r>
          </a:p>
          <a:p>
            <a:pPr marL="173336" indent="-173336">
              <a:buFontTx/>
              <a:buChar char="-"/>
            </a:pPr>
            <a:endParaRPr lang="fr-FR" sz="1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73760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50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18912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51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7235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1700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9034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9446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61442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1062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90207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8746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Diapo de transition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45ADF-2D67-AD4B-BB58-107ED3907E24}" type="slidenum">
              <a:rPr lang="fr-FR" smtClean="0"/>
              <a:t>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2340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8630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710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0104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40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88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907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6631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2768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794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73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645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60C55A-49CF-AE46-8E59-283286883C63}" type="datetimeFigureOut">
              <a:rPr lang="fr-FR" smtClean="0"/>
              <a:t>12/09/2022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A2EDC-6062-D842-8FA9-4F754D9FE0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083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mailto:demande@sparks-formation.com" TargetMode="External"/><Relationship Id="rId4" Type="http://schemas.openxmlformats.org/officeDocument/2006/relationships/image" Target="file://localhost/Users/colas/Desktop/LIGNE%20SEULE%20BLC.png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localhost/Users/colas/Desktop/LIGNE%20SEULE%20BLC.png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-site.com/#/home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file://localhost/Users/colas/Desktop/LIGNE%20SEULE%20BLC.png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18">
            <a:extLst>
              <a:ext uri="{FF2B5EF4-FFF2-40B4-BE49-F238E27FC236}">
                <a16:creationId xmlns:a16="http://schemas.microsoft.com/office/drawing/2014/main" id="{491536F2-7DCC-DE46-8598-9B5C22083C9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03960" y="1521809"/>
            <a:ext cx="5095547" cy="2031856"/>
          </a:xfrm>
          <a:prstGeom prst="rect">
            <a:avLst/>
          </a:prstGeom>
        </p:spPr>
      </p:pic>
      <p:sp>
        <p:nvSpPr>
          <p:cNvPr id="20" name="Titre 1">
            <a:extLst>
              <a:ext uri="{FF2B5EF4-FFF2-40B4-BE49-F238E27FC236}">
                <a16:creationId xmlns:a16="http://schemas.microsoft.com/office/drawing/2014/main" id="{475E3DB5-F427-F64E-AA72-D5215C09D16E}"/>
              </a:ext>
            </a:extLst>
          </p:cNvPr>
          <p:cNvSpPr txBox="1">
            <a:spLocks/>
          </p:cNvSpPr>
          <p:nvPr/>
        </p:nvSpPr>
        <p:spPr>
          <a:xfrm>
            <a:off x="2238715" y="4080485"/>
            <a:ext cx="7714571" cy="1474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  <a:cs typeface="Open Sans" panose="020B0606030504020204" pitchFamily="34" charset="0"/>
              </a:rPr>
              <a:t>Très heureux de vous rencontrer</a:t>
            </a:r>
            <a:endParaRPr lang="fr-FR" sz="2800" spc="-150" dirty="0">
              <a:solidFill>
                <a:srgbClr val="E95A0C"/>
              </a:solidFill>
              <a:latin typeface="Roboto Light" pitchFamily="2" charset="0"/>
              <a:ea typeface="Roboto Light" pitchFamily="2" charset="0"/>
              <a:cs typeface="Open Sans" panose="020B0606030504020204" pitchFamily="34" charset="0"/>
            </a:endParaRPr>
          </a:p>
        </p:txBody>
      </p:sp>
      <p:sp>
        <p:nvSpPr>
          <p:cNvPr id="22" name="Titre 1">
            <a:extLst>
              <a:ext uri="{FF2B5EF4-FFF2-40B4-BE49-F238E27FC236}">
                <a16:creationId xmlns:a16="http://schemas.microsoft.com/office/drawing/2014/main" id="{0DCEB1DC-2E61-994A-B494-95EEB86E543F}"/>
              </a:ext>
            </a:extLst>
          </p:cNvPr>
          <p:cNvSpPr txBox="1">
            <a:spLocks/>
          </p:cNvSpPr>
          <p:nvPr/>
        </p:nvSpPr>
        <p:spPr>
          <a:xfrm>
            <a:off x="5123985" y="2537737"/>
            <a:ext cx="4928128" cy="1474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You know IT</a:t>
            </a:r>
            <a:endParaRPr lang="fr-FR" b="1" spc="-150" dirty="0">
              <a:solidFill>
                <a:srgbClr val="E95A0C"/>
              </a:solidFill>
              <a:latin typeface="Georgia" panose="02040502050405020303" pitchFamily="18" charset="0"/>
              <a:ea typeface="Roboto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093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8944BE-7AA0-1FC2-327E-71D690221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 d’exécution (</a:t>
            </a:r>
            <a:r>
              <a:rPr lang="fr-FR" dirty="0" err="1"/>
              <a:t>ZoneJS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8BFE62-02E3-EE5C-029E-9E9C3EA24B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ZoneJS</a:t>
            </a:r>
            <a:r>
              <a:rPr lang="fr-FR" dirty="0"/>
              <a:t> ? </a:t>
            </a:r>
          </a:p>
          <a:p>
            <a:pPr lvl="1"/>
            <a:r>
              <a:rPr lang="fr-FR" dirty="0"/>
              <a:t>Utilisé en interne par le </a:t>
            </a:r>
            <a:r>
              <a:rPr lang="fr-FR" dirty="0" err="1"/>
              <a:t>framework</a:t>
            </a:r>
            <a:endParaRPr lang="fr-FR" dirty="0"/>
          </a:p>
          <a:p>
            <a:pPr lvl="1"/>
            <a:r>
              <a:rPr lang="fr-FR" dirty="0"/>
              <a:t>Permet de créer des contextes d’exécution du code</a:t>
            </a:r>
          </a:p>
          <a:p>
            <a:pPr lvl="1"/>
            <a:r>
              <a:rPr lang="fr-FR" dirty="0"/>
              <a:t>Signale automatiquement à </a:t>
            </a:r>
            <a:r>
              <a:rPr lang="fr-FR" dirty="0" err="1"/>
              <a:t>Angular</a:t>
            </a:r>
            <a:r>
              <a:rPr lang="fr-FR" dirty="0"/>
              <a:t> les fins de contexte</a:t>
            </a:r>
          </a:p>
          <a:p>
            <a:pPr lvl="1"/>
            <a:endParaRPr lang="fr-FR" dirty="0"/>
          </a:p>
          <a:p>
            <a:r>
              <a:rPr lang="fr-FR" dirty="0"/>
              <a:t>Pour l’utiliser, injecter « </a:t>
            </a:r>
            <a:r>
              <a:rPr lang="fr-FR" dirty="0" err="1"/>
              <a:t>ngZone</a:t>
            </a:r>
            <a:r>
              <a:rPr lang="fr-FR" dirty="0"/>
              <a:t> » </a:t>
            </a:r>
          </a:p>
          <a:p>
            <a:pPr lvl="1"/>
            <a:r>
              <a:rPr lang="fr-FR" dirty="0"/>
              <a:t>« </a:t>
            </a:r>
            <a:r>
              <a:rPr lang="fr-FR" dirty="0" err="1"/>
              <a:t>runOutsideAngular</a:t>
            </a:r>
            <a:r>
              <a:rPr lang="fr-FR" dirty="0"/>
              <a:t> » pour ne pas déclencher de détection</a:t>
            </a:r>
          </a:p>
          <a:p>
            <a:pPr lvl="1"/>
            <a:r>
              <a:rPr lang="fr-FR" dirty="0"/>
              <a:t>« run » pour déclencher une détection</a:t>
            </a:r>
          </a:p>
        </p:txBody>
      </p:sp>
    </p:spTree>
    <p:extLst>
      <p:ext uri="{BB962C8B-B14F-4D97-AF65-F5344CB8AC3E}">
        <p14:creationId xmlns:p14="http://schemas.microsoft.com/office/powerpoint/2010/main" val="1868028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A5D949-47C5-007E-103E-D0F5EE569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Optimisation d’un code lent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8F14D8-1203-3382-BDF5-BA6E4FA6B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fr-FR" dirty="0"/>
              <a:t>Même en détection manuelle, un code peut rester lent (c’est pas la solution à tout …)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Pistes à vérifier :</a:t>
            </a:r>
          </a:p>
          <a:p>
            <a:r>
              <a:rPr lang="fr-FR" dirty="0"/>
              <a:t>Optimisation du code ( O(log(n)) ou O(n) au mieux )</a:t>
            </a:r>
          </a:p>
          <a:p>
            <a:r>
              <a:rPr lang="fr-FR" dirty="0"/>
              <a:t>Utilisation de pipes pures</a:t>
            </a:r>
          </a:p>
          <a:p>
            <a:r>
              <a:rPr lang="fr-FR" dirty="0" err="1"/>
              <a:t>Caching</a:t>
            </a:r>
            <a:endParaRPr lang="fr-FR" dirty="0"/>
          </a:p>
          <a:p>
            <a:r>
              <a:rPr lang="fr-FR" dirty="0"/>
              <a:t>Moins de composants</a:t>
            </a:r>
          </a:p>
          <a:p>
            <a:r>
              <a:rPr lang="fr-FR" dirty="0"/>
              <a:t>Optimisation des directives</a:t>
            </a:r>
          </a:p>
          <a:p>
            <a:r>
              <a:rPr lang="fr-FR" dirty="0"/>
              <a:t>Optimisation du « </a:t>
            </a:r>
            <a:r>
              <a:rPr lang="fr-FR" dirty="0" err="1"/>
              <a:t>layout</a:t>
            </a:r>
            <a:r>
              <a:rPr lang="fr-FR" dirty="0"/>
              <a:t> » du document</a:t>
            </a:r>
          </a:p>
          <a:p>
            <a:r>
              <a:rPr lang="fr-FR" dirty="0"/>
              <a:t>Optimisation du CSS </a:t>
            </a:r>
          </a:p>
        </p:txBody>
      </p:sp>
    </p:spTree>
    <p:extLst>
      <p:ext uri="{BB962C8B-B14F-4D97-AF65-F5344CB8AC3E}">
        <p14:creationId xmlns:p14="http://schemas.microsoft.com/office/powerpoint/2010/main" val="146580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RxJS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572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4CFD52-1FE6-B682-8447-CDDDEBDA9F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D35CC1-61F8-4880-0A08-BF0D2E169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  <a:p>
            <a:r>
              <a:rPr lang="fr-FR" dirty="0"/>
              <a:t>Observables chauds et froids</a:t>
            </a:r>
          </a:p>
          <a:p>
            <a:r>
              <a:rPr lang="fr-FR" dirty="0" err="1"/>
              <a:t>Proxies</a:t>
            </a:r>
            <a:r>
              <a:rPr lang="fr-FR" dirty="0"/>
              <a:t> (</a:t>
            </a:r>
            <a:r>
              <a:rPr lang="fr-FR" dirty="0" err="1"/>
              <a:t>Subjects</a:t>
            </a:r>
            <a:r>
              <a:rPr lang="fr-FR" dirty="0"/>
              <a:t>)</a:t>
            </a:r>
          </a:p>
          <a:p>
            <a:r>
              <a:rPr lang="fr-FR" dirty="0"/>
              <a:t>Opérateurs</a:t>
            </a:r>
          </a:p>
          <a:p>
            <a:r>
              <a:rPr lang="fr-FR" dirty="0"/>
              <a:t>Gestion des fuites mémoires</a:t>
            </a:r>
          </a:p>
          <a:p>
            <a:r>
              <a:rPr lang="fr-FR" dirty="0"/>
              <a:t>Gestion des erreurs</a:t>
            </a:r>
          </a:p>
        </p:txBody>
      </p:sp>
    </p:spTree>
    <p:extLst>
      <p:ext uri="{BB962C8B-B14F-4D97-AF65-F5344CB8AC3E}">
        <p14:creationId xmlns:p14="http://schemas.microsoft.com/office/powerpoint/2010/main" val="1746858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622751E-29DF-AD74-E90F-C9D3F2995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6BFB9B4-0E28-A528-A6ED-E91A4C058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Amélioration des Promises</a:t>
            </a:r>
          </a:p>
          <a:p>
            <a:r>
              <a:rPr lang="fr-FR" dirty="0"/>
              <a:t>Simplifie la gestion de code asynchrone</a:t>
            </a:r>
          </a:p>
          <a:p>
            <a:r>
              <a:rPr lang="fr-FR" dirty="0"/>
              <a:t>Branché nativement sur le </a:t>
            </a:r>
            <a:r>
              <a:rPr lang="fr-FR" dirty="0" err="1"/>
              <a:t>framework</a:t>
            </a:r>
            <a:endParaRPr lang="fr-FR" dirty="0"/>
          </a:p>
          <a:p>
            <a:endParaRPr lang="fr-FR" dirty="0"/>
          </a:p>
          <a:p>
            <a:r>
              <a:rPr lang="fr-FR" dirty="0"/>
              <a:t>Un « observable » notifie ses « </a:t>
            </a:r>
            <a:r>
              <a:rPr lang="fr-FR" dirty="0" err="1"/>
              <a:t>observers</a:t>
            </a:r>
            <a:r>
              <a:rPr lang="fr-FR" dirty="0"/>
              <a:t> » qu’une action a lieu</a:t>
            </a:r>
          </a:p>
          <a:p>
            <a:r>
              <a:rPr lang="fr-FR" dirty="0"/>
              <a:t>Les « </a:t>
            </a:r>
            <a:r>
              <a:rPr lang="fr-FR" dirty="0" err="1"/>
              <a:t>observers</a:t>
            </a:r>
            <a:r>
              <a:rPr lang="fr-FR" dirty="0"/>
              <a:t> » réagissent en conséquence</a:t>
            </a:r>
          </a:p>
        </p:txBody>
      </p:sp>
    </p:spTree>
    <p:extLst>
      <p:ext uri="{BB962C8B-B14F-4D97-AF65-F5344CB8AC3E}">
        <p14:creationId xmlns:p14="http://schemas.microsoft.com/office/powerpoint/2010/main" val="42675547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B940FD-08B3-E7A3-D872-D58FA8748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Observables chauds et froids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2433AD-F979-D8F6-6FE9-A5A1553F5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Observable chaud</a:t>
            </a:r>
          </a:p>
          <a:p>
            <a:pPr lvl="1"/>
            <a:r>
              <a:rPr lang="fr-FR" dirty="0"/>
              <a:t>Peut se déclencher plusieurs fois </a:t>
            </a:r>
          </a:p>
          <a:p>
            <a:pPr lvl="1"/>
            <a:r>
              <a:rPr lang="fr-FR" dirty="0"/>
              <a:t>Garde (ou non) sa dernière valeur</a:t>
            </a:r>
          </a:p>
          <a:p>
            <a:pPr lvl="1"/>
            <a:r>
              <a:rPr lang="fr-FR" dirty="0"/>
              <a:t>Sujet aux fuites mémoires</a:t>
            </a:r>
          </a:p>
          <a:p>
            <a:pPr lvl="1"/>
            <a:r>
              <a:rPr lang="fr-FR" dirty="0"/>
              <a:t>Doit être fermé manuellement</a:t>
            </a:r>
          </a:p>
          <a:p>
            <a:pPr lvl="1"/>
            <a:endParaRPr lang="fr-FR" dirty="0"/>
          </a:p>
          <a:p>
            <a:r>
              <a:rPr lang="fr-FR" dirty="0"/>
              <a:t>Observable froid</a:t>
            </a:r>
          </a:p>
          <a:p>
            <a:pPr lvl="1"/>
            <a:r>
              <a:rPr lang="fr-FR" dirty="0"/>
              <a:t>Se déclenche une seule fois (ou un nombre défini de fois)</a:t>
            </a:r>
          </a:p>
          <a:p>
            <a:pPr lvl="1"/>
            <a:r>
              <a:rPr lang="fr-FR" dirty="0"/>
              <a:t>Se ferme automatiquement</a:t>
            </a:r>
          </a:p>
        </p:txBody>
      </p:sp>
    </p:spTree>
    <p:extLst>
      <p:ext uri="{BB962C8B-B14F-4D97-AF65-F5344CB8AC3E}">
        <p14:creationId xmlns:p14="http://schemas.microsoft.com/office/powerpoint/2010/main" val="3817625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DE42895-69E4-73E6-1DB5-FC62BF5E2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Proxies</a:t>
            </a:r>
            <a:r>
              <a:rPr lang="fr-FR" dirty="0"/>
              <a:t> (</a:t>
            </a:r>
            <a:r>
              <a:rPr lang="fr-FR" dirty="0" err="1"/>
              <a:t>subjects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79959F-832D-5AB5-8EC9-EBED8C3E8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fr-FR" dirty="0" err="1"/>
              <a:t>Proxies</a:t>
            </a:r>
            <a:r>
              <a:rPr lang="fr-FR" dirty="0"/>
              <a:t> = à la fois observables et </a:t>
            </a:r>
            <a:r>
              <a:rPr lang="fr-FR" dirty="0" err="1"/>
              <a:t>observers</a:t>
            </a:r>
            <a:endParaRPr lang="fr-FR" dirty="0"/>
          </a:p>
          <a:p>
            <a:pPr lvl="1"/>
            <a:r>
              <a:rPr lang="fr-FR" dirty="0"/>
              <a:t>« </a:t>
            </a:r>
            <a:r>
              <a:rPr lang="fr-FR" dirty="0" err="1"/>
              <a:t>asObservable</a:t>
            </a:r>
            <a:r>
              <a:rPr lang="fr-FR" dirty="0"/>
              <a:t> » renvoie un observable</a:t>
            </a:r>
          </a:p>
          <a:p>
            <a:pPr lvl="1"/>
            <a:r>
              <a:rPr lang="fr-FR" dirty="0"/>
              <a:t>« </a:t>
            </a:r>
            <a:r>
              <a:rPr lang="fr-FR" dirty="0" err="1"/>
              <a:t>next</a:t>
            </a:r>
            <a:r>
              <a:rPr lang="fr-FR" dirty="0"/>
              <a:t> » déclenche l’observer</a:t>
            </a:r>
          </a:p>
          <a:p>
            <a:pPr lvl="1"/>
            <a:r>
              <a:rPr lang="fr-FR" dirty="0"/>
              <a:t>Sont tous des observables chauds</a:t>
            </a:r>
          </a:p>
          <a:p>
            <a:pPr marL="457200" lvl="1" indent="0">
              <a:buNone/>
            </a:pPr>
            <a:endParaRPr lang="fr-FR" dirty="0"/>
          </a:p>
          <a:p>
            <a:r>
              <a:rPr lang="fr-FR" dirty="0" err="1"/>
              <a:t>Subject</a:t>
            </a:r>
            <a:endParaRPr lang="fr-FR" dirty="0"/>
          </a:p>
          <a:p>
            <a:pPr lvl="1"/>
            <a:r>
              <a:rPr lang="fr-FR" dirty="0"/>
              <a:t>Les </a:t>
            </a:r>
            <a:r>
              <a:rPr lang="fr-FR" dirty="0" err="1"/>
              <a:t>observers</a:t>
            </a:r>
            <a:r>
              <a:rPr lang="fr-FR" dirty="0"/>
              <a:t> sont notifiés après la souscription</a:t>
            </a:r>
          </a:p>
          <a:p>
            <a:pPr marL="457200" lvl="1" indent="0">
              <a:buNone/>
            </a:pPr>
            <a:endParaRPr lang="fr-FR" dirty="0"/>
          </a:p>
          <a:p>
            <a:r>
              <a:rPr lang="fr-FR" dirty="0" err="1"/>
              <a:t>BehaviorSubject</a:t>
            </a:r>
            <a:endParaRPr lang="fr-FR" dirty="0"/>
          </a:p>
          <a:p>
            <a:pPr lvl="1"/>
            <a:r>
              <a:rPr lang="fr-FR" dirty="0"/>
              <a:t>Les </a:t>
            </a:r>
            <a:r>
              <a:rPr lang="fr-FR" dirty="0" err="1"/>
              <a:t>observers</a:t>
            </a:r>
            <a:r>
              <a:rPr lang="fr-FR" dirty="0"/>
              <a:t> récupèrent la dernière valeur en mémoire</a:t>
            </a:r>
          </a:p>
          <a:p>
            <a:pPr lvl="1"/>
            <a:r>
              <a:rPr lang="fr-FR" dirty="0"/>
              <a:t>Les </a:t>
            </a:r>
            <a:r>
              <a:rPr lang="fr-FR" dirty="0" err="1"/>
              <a:t>observers</a:t>
            </a:r>
            <a:r>
              <a:rPr lang="fr-FR" dirty="0"/>
              <a:t> sont notifiés après la souscription</a:t>
            </a:r>
          </a:p>
          <a:p>
            <a:pPr marL="457200" lvl="1" indent="0">
              <a:buNone/>
            </a:pPr>
            <a:endParaRPr lang="fr-FR" dirty="0"/>
          </a:p>
          <a:p>
            <a:r>
              <a:rPr lang="fr-FR" dirty="0" err="1"/>
              <a:t>ReplaySubject</a:t>
            </a:r>
            <a:endParaRPr lang="fr-FR" dirty="0"/>
          </a:p>
          <a:p>
            <a:pPr lvl="1"/>
            <a:r>
              <a:rPr lang="fr-FR" dirty="0"/>
              <a:t>Les </a:t>
            </a:r>
            <a:r>
              <a:rPr lang="fr-FR" dirty="0" err="1"/>
              <a:t>observers</a:t>
            </a:r>
            <a:r>
              <a:rPr lang="fr-FR" dirty="0"/>
              <a:t> récupèrent les N dernières valeurs en mémoire</a:t>
            </a:r>
          </a:p>
          <a:p>
            <a:pPr lvl="1"/>
            <a:r>
              <a:rPr lang="fr-FR" dirty="0"/>
              <a:t>Les </a:t>
            </a:r>
            <a:r>
              <a:rPr lang="fr-FR" dirty="0" err="1"/>
              <a:t>observers</a:t>
            </a:r>
            <a:r>
              <a:rPr lang="fr-FR" dirty="0"/>
              <a:t> sont notifiés de la dernière valeur après la souscription</a:t>
            </a:r>
          </a:p>
        </p:txBody>
      </p:sp>
    </p:spTree>
    <p:extLst>
      <p:ext uri="{BB962C8B-B14F-4D97-AF65-F5344CB8AC3E}">
        <p14:creationId xmlns:p14="http://schemas.microsoft.com/office/powerpoint/2010/main" val="3986893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5D00629-0CC4-F3E3-BADA-5CA00560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Opérateurs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F2FF8BA-DC82-170C-ECCC-01AF82666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Fonctions qui permettent de modifier/contrôler le flux de l’observable</a:t>
            </a:r>
          </a:p>
          <a:p>
            <a:pPr lvl="1"/>
            <a:r>
              <a:rPr lang="fr-FR" dirty="0"/>
              <a:t>Effets de bord</a:t>
            </a:r>
          </a:p>
          <a:p>
            <a:pPr lvl="1"/>
            <a:r>
              <a:rPr lang="fr-FR" dirty="0"/>
              <a:t>Remplacement de flux</a:t>
            </a:r>
          </a:p>
          <a:p>
            <a:pPr lvl="1"/>
            <a:r>
              <a:rPr lang="fr-FR" dirty="0"/>
              <a:t>Modification de valeur</a:t>
            </a:r>
          </a:p>
          <a:p>
            <a:pPr lvl="1"/>
            <a:r>
              <a:rPr lang="fr-FR" dirty="0"/>
              <a:t>Fermeture</a:t>
            </a:r>
          </a:p>
          <a:p>
            <a:pPr lvl="1"/>
            <a:r>
              <a:rPr lang="fr-FR" dirty="0"/>
              <a:t>Gestion d’erreur</a:t>
            </a:r>
          </a:p>
          <a:p>
            <a:pPr lvl="1"/>
            <a:r>
              <a:rPr lang="fr-FR" dirty="0"/>
              <a:t>…</a:t>
            </a:r>
          </a:p>
          <a:p>
            <a:pPr lvl="1"/>
            <a:endParaRPr lang="fr-FR" dirty="0"/>
          </a:p>
          <a:p>
            <a:pPr marL="0" indent="0">
              <a:buNone/>
            </a:pPr>
            <a:r>
              <a:rPr lang="fr-FR" dirty="0"/>
              <a:t>Les plus communs : </a:t>
            </a:r>
            <a:r>
              <a:rPr lang="fr-FR" dirty="0" err="1"/>
              <a:t>switchMap</a:t>
            </a:r>
            <a:r>
              <a:rPr lang="fr-FR" dirty="0"/>
              <a:t>, </a:t>
            </a:r>
            <a:r>
              <a:rPr lang="fr-FR" dirty="0" err="1"/>
              <a:t>map</a:t>
            </a:r>
            <a:r>
              <a:rPr lang="fr-FR" dirty="0"/>
              <a:t>, </a:t>
            </a:r>
            <a:r>
              <a:rPr lang="fr-FR" dirty="0" err="1"/>
              <a:t>tap</a:t>
            </a:r>
            <a:r>
              <a:rPr lang="fr-FR" dirty="0"/>
              <a:t>, </a:t>
            </a:r>
            <a:r>
              <a:rPr lang="fr-FR" dirty="0" err="1"/>
              <a:t>filter</a:t>
            </a:r>
            <a:r>
              <a:rPr lang="fr-FR" dirty="0"/>
              <a:t>, </a:t>
            </a:r>
            <a:r>
              <a:rPr lang="fr-FR" dirty="0" err="1"/>
              <a:t>takeUntil</a:t>
            </a:r>
            <a:r>
              <a:rPr lang="fr-FR" dirty="0"/>
              <a:t>, </a:t>
            </a:r>
            <a:r>
              <a:rPr lang="fr-FR" dirty="0" err="1"/>
              <a:t>catchError</a:t>
            </a:r>
            <a:r>
              <a:rPr lang="fr-FR" dirty="0"/>
              <a:t> …</a:t>
            </a:r>
          </a:p>
        </p:txBody>
      </p:sp>
    </p:spTree>
    <p:extLst>
      <p:ext uri="{BB962C8B-B14F-4D97-AF65-F5344CB8AC3E}">
        <p14:creationId xmlns:p14="http://schemas.microsoft.com/office/powerpoint/2010/main" val="2270024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6E78D91-94D4-3817-D05B-C3A218983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Gestion des fuites mémoire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DF5149A-A398-74B8-B1A5-DCF02B9C4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Un observable chaud doit être fermé manuellement</a:t>
            </a:r>
          </a:p>
          <a:p>
            <a:r>
              <a:rPr lang="fr-FR" dirty="0"/>
              <a:t>S’il est oublié, il continue d’émettre </a:t>
            </a:r>
          </a:p>
          <a:p>
            <a:pPr lvl="1"/>
            <a:r>
              <a:rPr lang="fr-FR" dirty="0"/>
              <a:t>Crée avec un composant, il est donc crée N fois</a:t>
            </a:r>
          </a:p>
          <a:p>
            <a:pPr lvl="1"/>
            <a:r>
              <a:rPr lang="fr-FR" dirty="0"/>
              <a:t>Le </a:t>
            </a:r>
            <a:r>
              <a:rPr lang="fr-FR" dirty="0" err="1"/>
              <a:t>garbage</a:t>
            </a:r>
            <a:r>
              <a:rPr lang="fr-FR" dirty="0"/>
              <a:t> collector ne nettoie pas la variable</a:t>
            </a:r>
          </a:p>
          <a:p>
            <a:pPr lvl="1"/>
            <a:r>
              <a:rPr lang="fr-FR" dirty="0"/>
              <a:t>L’app se retrouve en PLS</a:t>
            </a:r>
          </a:p>
          <a:p>
            <a:pPr lvl="1"/>
            <a:endParaRPr lang="fr-FR" dirty="0"/>
          </a:p>
          <a:p>
            <a:pPr marL="0" indent="0">
              <a:buNone/>
            </a:pPr>
            <a:r>
              <a:rPr lang="fr-FR" dirty="0"/>
              <a:t>Méthodes de fermeture : </a:t>
            </a:r>
          </a:p>
          <a:p>
            <a:r>
              <a:rPr lang="fr-FR" dirty="0"/>
              <a:t>« </a:t>
            </a:r>
            <a:r>
              <a:rPr lang="fr-FR" dirty="0" err="1"/>
              <a:t>unsubscribe</a:t>
            </a:r>
            <a:r>
              <a:rPr lang="fr-FR" dirty="0"/>
              <a:t> »</a:t>
            </a:r>
          </a:p>
          <a:p>
            <a:r>
              <a:rPr lang="fr-FR" dirty="0"/>
              <a:t>Gestion par « </a:t>
            </a:r>
            <a:r>
              <a:rPr lang="fr-FR" dirty="0" err="1"/>
              <a:t>Subscription</a:t>
            </a:r>
            <a:r>
              <a:rPr lang="fr-FR" dirty="0"/>
              <a:t> »</a:t>
            </a:r>
          </a:p>
          <a:p>
            <a:r>
              <a:rPr lang="fr-FR" dirty="0"/>
              <a:t>Opérateurs : </a:t>
            </a:r>
            <a:r>
              <a:rPr lang="fr-FR" dirty="0" err="1"/>
              <a:t>filter</a:t>
            </a:r>
            <a:r>
              <a:rPr lang="fr-FR" dirty="0"/>
              <a:t>, </a:t>
            </a:r>
            <a:r>
              <a:rPr lang="fr-FR" dirty="0" err="1"/>
              <a:t>take</a:t>
            </a:r>
            <a:r>
              <a:rPr lang="fr-FR" dirty="0"/>
              <a:t>, first, </a:t>
            </a:r>
            <a:r>
              <a:rPr lang="fr-FR" dirty="0" err="1"/>
              <a:t>takUntil</a:t>
            </a:r>
            <a:r>
              <a:rPr lang="fr-FR" dirty="0"/>
              <a:t> …</a:t>
            </a:r>
          </a:p>
          <a:p>
            <a:r>
              <a:rPr lang="fr-FR" dirty="0"/>
              <a:t>Certaines librairies bien pratiques (</a:t>
            </a:r>
            <a:r>
              <a:rPr lang="fr-FR" dirty="0" err="1"/>
              <a:t>untilDestroy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74837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2F8AA6-61AA-1A90-04BA-B970BCFEF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Gestion des erreurs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709D35-BCBC-8BA5-0C00-B3248F0C0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/>
              <a:t>Une erreur dans le </a:t>
            </a:r>
            <a:r>
              <a:rPr lang="fr-FR" dirty="0" err="1"/>
              <a:t>stream</a:t>
            </a:r>
            <a:r>
              <a:rPr lang="fr-FR" dirty="0"/>
              <a:t> de l’observable n’est pas gérée automatiquement</a:t>
            </a:r>
          </a:p>
          <a:p>
            <a:pPr lvl="1"/>
            <a:r>
              <a:rPr lang="fr-FR" dirty="0"/>
              <a:t>Elle ne fait pas planter l’application pour autant</a:t>
            </a:r>
          </a:p>
          <a:p>
            <a:pPr lvl="1"/>
            <a:endParaRPr lang="fr-FR" dirty="0"/>
          </a:p>
          <a:p>
            <a:r>
              <a:rPr lang="fr-FR" dirty="0"/>
              <a:t>Gestion par souscription « </a:t>
            </a:r>
            <a:r>
              <a:rPr lang="fr-FR" dirty="0" err="1"/>
              <a:t>subscribe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Permet de faire de la gestion par observer</a:t>
            </a:r>
          </a:p>
          <a:p>
            <a:pPr lvl="1"/>
            <a:r>
              <a:rPr lang="fr-FR" dirty="0"/>
              <a:t>Ne permet pas la manipulation de l’observable sur erreur</a:t>
            </a:r>
          </a:p>
          <a:p>
            <a:r>
              <a:rPr lang="fr-FR" dirty="0"/>
              <a:t>Gestion par opérateur « </a:t>
            </a:r>
            <a:r>
              <a:rPr lang="fr-FR" dirty="0" err="1"/>
              <a:t>catchError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Générique à tous les </a:t>
            </a:r>
            <a:r>
              <a:rPr lang="fr-FR" dirty="0" err="1"/>
              <a:t>observers</a:t>
            </a:r>
            <a:r>
              <a:rPr lang="fr-FR" dirty="0"/>
              <a:t> </a:t>
            </a:r>
          </a:p>
          <a:p>
            <a:pPr lvl="1"/>
            <a:r>
              <a:rPr lang="fr-FR" dirty="0"/>
              <a:t>Doit retourner un observable</a:t>
            </a:r>
          </a:p>
          <a:p>
            <a:pPr lvl="2"/>
            <a:r>
              <a:rPr lang="fr-FR" dirty="0"/>
              <a:t>Of, </a:t>
            </a:r>
            <a:r>
              <a:rPr lang="fr-FR" dirty="0" err="1"/>
              <a:t>throwError</a:t>
            </a:r>
            <a:r>
              <a:rPr lang="fr-FR" dirty="0"/>
              <a:t>, EMPTY, … </a:t>
            </a:r>
          </a:p>
          <a:p>
            <a:pPr lvl="1"/>
            <a:r>
              <a:rPr lang="fr-FR" dirty="0"/>
              <a:t>Permet de manipuler l’observable après une erreur</a:t>
            </a:r>
          </a:p>
        </p:txBody>
      </p:sp>
    </p:spTree>
    <p:extLst>
      <p:ext uri="{BB962C8B-B14F-4D97-AF65-F5344CB8AC3E}">
        <p14:creationId xmlns:p14="http://schemas.microsoft.com/office/powerpoint/2010/main" val="1844569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35AF33D-8078-8842-BF5B-DD2DC662C686}"/>
              </a:ext>
            </a:extLst>
          </p:cNvPr>
          <p:cNvSpPr txBox="1">
            <a:spLocks/>
          </p:cNvSpPr>
          <p:nvPr/>
        </p:nvSpPr>
        <p:spPr>
          <a:xfrm>
            <a:off x="3032747" y="1545439"/>
            <a:ext cx="6126506" cy="8873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fr-FR" sz="32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  <a:p>
            <a:endParaRPr lang="fr-FR" sz="32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18323D-7C18-4809-A55D-22AFD4CAF4D7}"/>
              </a:ext>
            </a:extLst>
          </p:cNvPr>
          <p:cNvSpPr/>
          <p:nvPr/>
        </p:nvSpPr>
        <p:spPr>
          <a:xfrm>
            <a:off x="3048000" y="3119641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fr-F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Pour toute question vous  pouvez nous joindre au  </a:t>
            </a:r>
          </a:p>
          <a:p>
            <a:pPr algn="ctr"/>
            <a:r>
              <a:rPr lang="fr-FR" sz="2400" b="1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04 78 22 10 38  </a:t>
            </a:r>
          </a:p>
          <a:p>
            <a:pPr algn="ctr"/>
            <a:r>
              <a:rPr lang="fr-F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de  09:00 à 12h30 et de 14:00 à 18:00 </a:t>
            </a:r>
          </a:p>
          <a:p>
            <a:pPr algn="ctr"/>
            <a:r>
              <a:rPr lang="fr-FR" sz="2400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Vous pouvez également  nous envoyer un mail à  : </a:t>
            </a:r>
          </a:p>
          <a:p>
            <a:pPr algn="ctr"/>
            <a:r>
              <a:rPr lang="fr-FR" sz="2400" spc="-150" dirty="0">
                <a:latin typeface="Roboto" pitchFamily="2" charset="0"/>
                <a:ea typeface="Roboto" pitchFamily="2" charset="0"/>
                <a:cs typeface="Open Sans" panose="020B0606030504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demande@sparks-formation.com</a:t>
            </a:r>
            <a:endParaRPr lang="fr-FR" sz="2400" spc="-150" dirty="0"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9FD5E9-EB43-4CE1-A37F-20B49FA0F24D}"/>
              </a:ext>
            </a:extLst>
          </p:cNvPr>
          <p:cNvSpPr/>
          <p:nvPr/>
        </p:nvSpPr>
        <p:spPr>
          <a:xfrm>
            <a:off x="3048000" y="1605158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fr-FR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L’équipe Sparks </a:t>
            </a:r>
          </a:p>
          <a:p>
            <a:pPr algn="ctr"/>
            <a:r>
              <a:rPr lang="fr-F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Vous souhaite une bonne formation</a:t>
            </a:r>
            <a:r>
              <a:rPr lang="fr-FR" sz="2400" b="1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2400" b="1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55078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State management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5231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497E1F-F9B5-BB1F-E06A-0EAEBE437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DDFEDD1-EDD1-2E9A-E22D-728028A7A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  <a:p>
            <a:r>
              <a:rPr lang="fr-FR" dirty="0"/>
              <a:t>Le cas des librairies externes (</a:t>
            </a:r>
            <a:r>
              <a:rPr lang="fr-FR" dirty="0" err="1"/>
              <a:t>NgRx</a:t>
            </a:r>
            <a:r>
              <a:rPr lang="fr-FR" dirty="0"/>
              <a:t>, </a:t>
            </a:r>
            <a:r>
              <a:rPr lang="fr-FR" dirty="0" err="1"/>
              <a:t>NgXS</a:t>
            </a:r>
            <a:r>
              <a:rPr lang="fr-FR" dirty="0"/>
              <a:t>, …)</a:t>
            </a:r>
          </a:p>
          <a:p>
            <a:r>
              <a:rPr lang="fr-FR" dirty="0"/>
              <a:t>Réinventer la roue : Implémenter son propre state avec </a:t>
            </a:r>
            <a:r>
              <a:rPr lang="fr-FR" dirty="0" err="1"/>
              <a:t>RxJS</a:t>
            </a:r>
            <a:endParaRPr lang="fr-FR" dirty="0"/>
          </a:p>
          <a:p>
            <a:r>
              <a:rPr lang="fr-FR" dirty="0"/>
              <a:t>Ne pas réinventer la roue : </a:t>
            </a:r>
            <a:r>
              <a:rPr lang="fr-FR" dirty="0" err="1"/>
              <a:t>akitaJS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37187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36A7EA-3F63-FC26-C3F0-F0B36EE43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3F8DBC-EDB1-F6FF-7694-C28F3F98F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State = Object qui contient des données statiques sur l’app</a:t>
            </a:r>
          </a:p>
          <a:p>
            <a:endParaRPr lang="fr-FR" dirty="0"/>
          </a:p>
          <a:p>
            <a:pPr lvl="1"/>
            <a:r>
              <a:rPr lang="fr-FR" dirty="0"/>
              <a:t>Son contenu est « </a:t>
            </a:r>
            <a:r>
              <a:rPr lang="fr-FR" dirty="0" err="1"/>
              <a:t>frozen</a:t>
            </a:r>
            <a:r>
              <a:rPr lang="fr-FR" dirty="0"/>
              <a:t> » et ne peut pas être modifié directement</a:t>
            </a:r>
          </a:p>
          <a:p>
            <a:pPr lvl="1"/>
            <a:r>
              <a:rPr lang="fr-FR" dirty="0"/>
              <a:t>Au moment de son update, son contenu est étendu, puis enregistré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Peut être modifié ou utilisé lors des actions utilisateurs</a:t>
            </a:r>
          </a:p>
          <a:p>
            <a:pPr lvl="1"/>
            <a:r>
              <a:rPr lang="fr-FR" dirty="0"/>
              <a:t>Permet d’écouter les évènements UI et d’y réagir</a:t>
            </a:r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7440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060EB2-9247-B27E-D59E-6EF02DEA4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cas des librairies externes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0A6E2FD-268F-7946-5839-9892F2CA9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librairies externes introduisent de nouveaux concepts en plus de </a:t>
            </a:r>
            <a:r>
              <a:rPr lang="fr-FR" dirty="0" err="1"/>
              <a:t>RxJS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lvl="1"/>
            <a:r>
              <a:rPr lang="fr-FR" dirty="0"/>
              <a:t>Implémentation du design pattern Flux/</a:t>
            </a:r>
            <a:r>
              <a:rPr lang="fr-FR" dirty="0" err="1"/>
              <a:t>Redux</a:t>
            </a:r>
            <a:r>
              <a:rPr lang="fr-FR" dirty="0"/>
              <a:t>, souvent inutile</a:t>
            </a:r>
          </a:p>
          <a:p>
            <a:pPr lvl="1"/>
            <a:r>
              <a:rPr lang="fr-FR" dirty="0"/>
              <a:t>Rajoute du vocabulaire et des fonctions inutiles</a:t>
            </a:r>
          </a:p>
          <a:p>
            <a:pPr lvl="1"/>
            <a:r>
              <a:rPr lang="fr-FR" dirty="0"/>
              <a:t>Augmente la complexité de l’application de manière générale</a:t>
            </a:r>
          </a:p>
          <a:p>
            <a:pPr lvl="1"/>
            <a:r>
              <a:rPr lang="fr-FR" dirty="0"/>
              <a:t>Crée par des hippies </a:t>
            </a:r>
            <a:r>
              <a:rPr lang="fr-FR" dirty="0" err="1"/>
              <a:t>React</a:t>
            </a:r>
            <a:r>
              <a:rPr lang="fr-FR" dirty="0"/>
              <a:t> pour les faire aimer le meilleur </a:t>
            </a:r>
            <a:r>
              <a:rPr lang="fr-FR" dirty="0" err="1"/>
              <a:t>framework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60010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F7F1B6-C1F2-7639-CE08-C8EBFD02D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Implémenter son propre state avec </a:t>
            </a:r>
            <a:r>
              <a:rPr lang="fr-FR" dirty="0" err="1"/>
              <a:t>RxJS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617750-AAE7-EA0F-B499-207CBEF0B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Utiliser les </a:t>
            </a:r>
            <a:r>
              <a:rPr lang="fr-FR" dirty="0" err="1"/>
              <a:t>proxies</a:t>
            </a:r>
            <a:r>
              <a:rPr lang="fr-FR" dirty="0"/>
              <a:t> directement</a:t>
            </a:r>
          </a:p>
          <a:p>
            <a:r>
              <a:rPr lang="fr-FR" dirty="0"/>
              <a:t>Créer un service </a:t>
            </a:r>
            <a:r>
              <a:rPr lang="fr-FR" dirty="0" err="1"/>
              <a:t>Angular</a:t>
            </a:r>
            <a:r>
              <a:rPr lang="fr-FR" dirty="0"/>
              <a:t> qui permet de mettre à jour le state ou de le requêter</a:t>
            </a:r>
          </a:p>
          <a:p>
            <a:r>
              <a:rPr lang="fr-FR" dirty="0"/>
              <a:t>Possibilité de gérer la notion d’</a:t>
            </a:r>
            <a:r>
              <a:rPr lang="fr-FR" dirty="0" err="1"/>
              <a:t>entities</a:t>
            </a:r>
            <a:endParaRPr lang="fr-FR" dirty="0"/>
          </a:p>
          <a:p>
            <a:r>
              <a:rPr lang="fr-FR" dirty="0" err="1"/>
              <a:t>Persistence</a:t>
            </a:r>
            <a:r>
              <a:rPr lang="fr-FR" dirty="0"/>
              <a:t> en mémoire locale du state</a:t>
            </a:r>
          </a:p>
        </p:txBody>
      </p:sp>
    </p:spTree>
    <p:extLst>
      <p:ext uri="{BB962C8B-B14F-4D97-AF65-F5344CB8AC3E}">
        <p14:creationId xmlns:p14="http://schemas.microsoft.com/office/powerpoint/2010/main" val="1529253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1A33F7-F880-1440-C3F5-F8343E70D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Utiliser une librairie simple (</a:t>
            </a:r>
            <a:r>
              <a:rPr lang="fr-FR" dirty="0" err="1"/>
              <a:t>akita</a:t>
            </a:r>
            <a:r>
              <a:rPr lang="fr-FR" dirty="0"/>
              <a:t>)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421E53-569D-0D49-50AC-97CE195EF0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@datorama/akita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Librairie de state management pensée pour </a:t>
            </a:r>
            <a:r>
              <a:rPr lang="fr-FR" dirty="0" err="1"/>
              <a:t>Angular</a:t>
            </a:r>
            <a:endParaRPr lang="fr-FR" dirty="0"/>
          </a:p>
          <a:p>
            <a:r>
              <a:rPr lang="fr-FR" dirty="0"/>
              <a:t>N’ajoute aucune nouvelle notion, utilise uniquement </a:t>
            </a:r>
            <a:r>
              <a:rPr lang="fr-FR" dirty="0" err="1"/>
              <a:t>RxJS</a:t>
            </a:r>
            <a:endParaRPr lang="fr-FR" dirty="0"/>
          </a:p>
          <a:p>
            <a:r>
              <a:rPr lang="fr-FR" dirty="0"/>
              <a:t>Propose plusieurs fonctionnalités intéressantes</a:t>
            </a:r>
          </a:p>
          <a:p>
            <a:r>
              <a:rPr lang="fr-FR" dirty="0"/>
              <a:t>Se branche nativement sur le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/>
              <a:t>Peut être étendu au moyen de modules </a:t>
            </a:r>
          </a:p>
        </p:txBody>
      </p:sp>
    </p:spTree>
    <p:extLst>
      <p:ext uri="{BB962C8B-B14F-4D97-AF65-F5344CB8AC3E}">
        <p14:creationId xmlns:p14="http://schemas.microsoft.com/office/powerpoint/2010/main" val="27025635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Formulaires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4431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5ED94C-F1C8-CF06-6CDB-C3AE6DC83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BBFE54F-3B6C-84F2-1A29-2100D6D7F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Introduction aux </a:t>
            </a:r>
            <a:r>
              <a:rPr lang="fr-FR" dirty="0" err="1"/>
              <a:t>ReactiveForms</a:t>
            </a:r>
            <a:endParaRPr lang="fr-FR" dirty="0"/>
          </a:p>
          <a:p>
            <a:r>
              <a:rPr lang="fr-FR" dirty="0"/>
              <a:t>Modèle (</a:t>
            </a:r>
            <a:r>
              <a:rPr lang="fr-FR" dirty="0" err="1"/>
              <a:t>AbstractControl</a:t>
            </a:r>
            <a:r>
              <a:rPr lang="fr-FR" dirty="0"/>
              <a:t>, </a:t>
            </a:r>
            <a:r>
              <a:rPr lang="fr-FR" dirty="0" err="1"/>
              <a:t>FormGroup</a:t>
            </a:r>
            <a:r>
              <a:rPr lang="fr-FR" dirty="0"/>
              <a:t>, </a:t>
            </a:r>
            <a:r>
              <a:rPr lang="fr-FR" dirty="0" err="1"/>
              <a:t>FormArray</a:t>
            </a:r>
            <a:r>
              <a:rPr lang="fr-FR" dirty="0"/>
              <a:t>, </a:t>
            </a:r>
            <a:r>
              <a:rPr lang="fr-FR" dirty="0" err="1"/>
              <a:t>FormControl</a:t>
            </a:r>
            <a:r>
              <a:rPr lang="fr-FR" dirty="0"/>
              <a:t>, …)</a:t>
            </a:r>
          </a:p>
          <a:p>
            <a:r>
              <a:rPr lang="fr-FR" dirty="0" err="1"/>
              <a:t>FormBuilder</a:t>
            </a:r>
            <a:endParaRPr lang="fr-FR" dirty="0"/>
          </a:p>
          <a:p>
            <a:r>
              <a:rPr lang="fr-FR" dirty="0"/>
              <a:t>Manipulation et utilisation du formulaire</a:t>
            </a:r>
          </a:p>
          <a:p>
            <a:r>
              <a:rPr lang="fr-FR" dirty="0"/>
              <a:t>Validateurs</a:t>
            </a:r>
          </a:p>
          <a:p>
            <a:r>
              <a:rPr lang="fr-FR" dirty="0"/>
              <a:t>Créer son propre élément de formulaire</a:t>
            </a:r>
          </a:p>
        </p:txBody>
      </p:sp>
    </p:spTree>
    <p:extLst>
      <p:ext uri="{BB962C8B-B14F-4D97-AF65-F5344CB8AC3E}">
        <p14:creationId xmlns:p14="http://schemas.microsoft.com/office/powerpoint/2010/main" val="2254716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33F5A7-99DE-0252-F481-7C1749DB39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aux </a:t>
            </a:r>
            <a:r>
              <a:rPr lang="fr-FR" dirty="0" err="1"/>
              <a:t>ReactiveForms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398C123-2E75-6A8C-4C82-148281ACE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Complément aux Template Driven Forms</a:t>
            </a:r>
          </a:p>
          <a:p>
            <a:r>
              <a:rPr lang="fr-FR" dirty="0"/>
              <a:t>Contrôlés depuis le TS au lieu du HTML</a:t>
            </a:r>
          </a:p>
          <a:p>
            <a:r>
              <a:rPr lang="fr-FR" dirty="0"/>
              <a:t>Plus flexibles, plus poussés</a:t>
            </a:r>
          </a:p>
          <a:p>
            <a:r>
              <a:rPr lang="fr-FR" dirty="0"/>
              <a:t>Fortement typés depuis </a:t>
            </a:r>
            <a:r>
              <a:rPr lang="fr-FR" dirty="0" err="1"/>
              <a:t>Angular</a:t>
            </a:r>
            <a:r>
              <a:rPr lang="fr-FR" dirty="0"/>
              <a:t> 14</a:t>
            </a:r>
          </a:p>
        </p:txBody>
      </p:sp>
    </p:spTree>
    <p:extLst>
      <p:ext uri="{BB962C8B-B14F-4D97-AF65-F5344CB8AC3E}">
        <p14:creationId xmlns:p14="http://schemas.microsoft.com/office/powerpoint/2010/main" val="3155522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E54C8A-9337-C025-5795-135084AD3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Modèle des </a:t>
            </a:r>
            <a:r>
              <a:rPr lang="fr-FR" dirty="0" err="1"/>
              <a:t>ReactiveForms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E67A1E-185A-C2E4-4DEA-97A751457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err="1"/>
              <a:t>AbstractControl</a:t>
            </a:r>
            <a:endParaRPr lang="fr-FR" dirty="0"/>
          </a:p>
          <a:p>
            <a:pPr lvl="1"/>
            <a:r>
              <a:rPr lang="fr-FR" dirty="0"/>
              <a:t>Super() classe, implémente la base (value, state, </a:t>
            </a:r>
            <a:r>
              <a:rPr lang="fr-FR" dirty="0" err="1"/>
              <a:t>listeners</a:t>
            </a:r>
            <a:r>
              <a:rPr lang="fr-FR" dirty="0"/>
              <a:t>, …)</a:t>
            </a:r>
          </a:p>
          <a:p>
            <a:r>
              <a:rPr lang="fr-FR" dirty="0" err="1"/>
              <a:t>FormControl</a:t>
            </a:r>
            <a:endParaRPr lang="fr-FR" dirty="0"/>
          </a:p>
          <a:p>
            <a:pPr lvl="1"/>
            <a:r>
              <a:rPr lang="fr-FR" dirty="0"/>
              <a:t>Bloc le plus bas, représente une valeur de formulaire</a:t>
            </a:r>
          </a:p>
          <a:p>
            <a:r>
              <a:rPr lang="fr-FR" dirty="0" err="1"/>
              <a:t>FormGroup</a:t>
            </a:r>
            <a:endParaRPr lang="fr-FR" dirty="0"/>
          </a:p>
          <a:p>
            <a:pPr lvl="1"/>
            <a:r>
              <a:rPr lang="fr-FR" dirty="0"/>
              <a:t>Ensemble de </a:t>
            </a:r>
            <a:r>
              <a:rPr lang="fr-FR" dirty="0" err="1"/>
              <a:t>form</a:t>
            </a:r>
            <a:r>
              <a:rPr lang="fr-FR" dirty="0"/>
              <a:t> </a:t>
            </a:r>
            <a:r>
              <a:rPr lang="fr-FR" dirty="0" err="1"/>
              <a:t>controls</a:t>
            </a:r>
            <a:r>
              <a:rPr lang="fr-FR" dirty="0"/>
              <a:t> sous le format Object</a:t>
            </a:r>
          </a:p>
          <a:p>
            <a:r>
              <a:rPr lang="fr-FR" dirty="0" err="1"/>
              <a:t>FormArray</a:t>
            </a:r>
            <a:endParaRPr lang="fr-FR" dirty="0"/>
          </a:p>
          <a:p>
            <a:pPr lvl="1"/>
            <a:r>
              <a:rPr lang="fr-FR" dirty="0"/>
              <a:t>Ensemble d’</a:t>
            </a:r>
            <a:r>
              <a:rPr lang="fr-FR" dirty="0" err="1"/>
              <a:t>AbstractControls</a:t>
            </a:r>
            <a:r>
              <a:rPr lang="fr-FR" dirty="0"/>
              <a:t> (control/group)</a:t>
            </a:r>
          </a:p>
          <a:p>
            <a:pPr lvl="1"/>
            <a:r>
              <a:rPr lang="fr-FR" dirty="0"/>
              <a:t>Utilisé pour faire des formulaires dynamiques simplement</a:t>
            </a:r>
          </a:p>
        </p:txBody>
      </p:sp>
    </p:spTree>
    <p:extLst>
      <p:ext uri="{BB962C8B-B14F-4D97-AF65-F5344CB8AC3E}">
        <p14:creationId xmlns:p14="http://schemas.microsoft.com/office/powerpoint/2010/main" val="2268740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35AF33D-8078-8842-BF5B-DD2DC662C686}"/>
              </a:ext>
            </a:extLst>
          </p:cNvPr>
          <p:cNvSpPr txBox="1">
            <a:spLocks/>
          </p:cNvSpPr>
          <p:nvPr/>
        </p:nvSpPr>
        <p:spPr>
          <a:xfrm>
            <a:off x="1041522" y="2917891"/>
            <a:ext cx="10173757" cy="8873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Formation </a:t>
            </a:r>
            <a:r>
              <a:rPr lang="fr-FR" sz="6600" b="1" spc="-2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Angular</a:t>
            </a:r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 avancée</a:t>
            </a:r>
            <a:endParaRPr lang="fr-FR" sz="6600" b="1" spc="-250" dirty="0">
              <a:solidFill>
                <a:srgbClr val="FF5D14"/>
              </a:solidFill>
              <a:latin typeface="Georgia" panose="02040502050405020303" pitchFamily="18" charset="0"/>
              <a:ea typeface="Roboto" pitchFamily="2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8100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23D4A6-1F79-B1FA-D049-02E2A90F3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Manipulation et utilisation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8258B9-DE49-BA3C-A4C9-7AE05B731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Value, </a:t>
            </a:r>
            <a:r>
              <a:rPr lang="fr-FR" dirty="0" err="1"/>
              <a:t>valueChanges</a:t>
            </a:r>
            <a:endParaRPr lang="fr-FR" dirty="0"/>
          </a:p>
          <a:p>
            <a:r>
              <a:rPr lang="fr-FR" dirty="0" err="1"/>
              <a:t>Enabled</a:t>
            </a:r>
            <a:r>
              <a:rPr lang="fr-FR" dirty="0"/>
              <a:t>, </a:t>
            </a:r>
            <a:r>
              <a:rPr lang="fr-FR" dirty="0" err="1"/>
              <a:t>disabled</a:t>
            </a:r>
            <a:endParaRPr lang="fr-FR" dirty="0"/>
          </a:p>
          <a:p>
            <a:r>
              <a:rPr lang="fr-FR" dirty="0" err="1"/>
              <a:t>Valid</a:t>
            </a:r>
            <a:r>
              <a:rPr lang="fr-FR" dirty="0"/>
              <a:t>, </a:t>
            </a:r>
            <a:r>
              <a:rPr lang="fr-FR" dirty="0" err="1"/>
              <a:t>invalid</a:t>
            </a:r>
            <a:r>
              <a:rPr lang="fr-FR" dirty="0"/>
              <a:t>, </a:t>
            </a:r>
            <a:r>
              <a:rPr lang="fr-FR" dirty="0" err="1"/>
              <a:t>pending</a:t>
            </a:r>
            <a:endParaRPr lang="fr-FR" dirty="0"/>
          </a:p>
          <a:p>
            <a:r>
              <a:rPr lang="fr-FR" dirty="0" err="1"/>
              <a:t>Pristine</a:t>
            </a:r>
            <a:r>
              <a:rPr lang="fr-FR" dirty="0"/>
              <a:t>, </a:t>
            </a:r>
            <a:r>
              <a:rPr lang="fr-FR" dirty="0" err="1"/>
              <a:t>touched</a:t>
            </a:r>
            <a:r>
              <a:rPr lang="fr-FR" dirty="0"/>
              <a:t>, </a:t>
            </a:r>
            <a:r>
              <a:rPr lang="fr-FR" dirty="0" err="1"/>
              <a:t>dirty</a:t>
            </a:r>
            <a:endParaRPr lang="fr-FR" dirty="0"/>
          </a:p>
          <a:p>
            <a:r>
              <a:rPr lang="fr-FR" dirty="0" err="1"/>
              <a:t>setErrors</a:t>
            </a:r>
            <a:r>
              <a:rPr lang="fr-FR" dirty="0"/>
              <a:t>, </a:t>
            </a:r>
            <a:r>
              <a:rPr lang="fr-FR" dirty="0" err="1"/>
              <a:t>setValidators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2566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0A8920-DF18-BAA6-8C16-584A4F49D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Validateurs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408870-6014-2368-3B06-291A8E7D2B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Fonction qui valide un élément de formulaire</a:t>
            </a:r>
          </a:p>
          <a:p>
            <a:r>
              <a:rPr lang="fr-FR" dirty="0"/>
              <a:t>Retourne un </a:t>
            </a:r>
            <a:r>
              <a:rPr lang="fr-FR" dirty="0" err="1"/>
              <a:t>object</a:t>
            </a:r>
            <a:r>
              <a:rPr lang="fr-FR" dirty="0"/>
              <a:t> quand erreur, sinon </a:t>
            </a:r>
            <a:r>
              <a:rPr lang="fr-FR" dirty="0" err="1"/>
              <a:t>null</a:t>
            </a:r>
            <a:endParaRPr lang="fr-FR" dirty="0"/>
          </a:p>
          <a:p>
            <a:r>
              <a:rPr lang="fr-FR" dirty="0"/>
              <a:t>Synchrone : validation faite en temps réel</a:t>
            </a:r>
          </a:p>
          <a:p>
            <a:r>
              <a:rPr lang="fr-FR" dirty="0"/>
              <a:t>Asynchrone : validation faite en différé</a:t>
            </a:r>
          </a:p>
          <a:p>
            <a:pPr lvl="1"/>
            <a:r>
              <a:rPr lang="fr-FR" dirty="0"/>
              <a:t>Le control passe à l’état </a:t>
            </a:r>
            <a:r>
              <a:rPr lang="fr-FR" dirty="0" err="1"/>
              <a:t>pending</a:t>
            </a:r>
            <a:endParaRPr lang="fr-FR" dirty="0"/>
          </a:p>
          <a:p>
            <a:r>
              <a:rPr lang="fr-FR" dirty="0"/>
              <a:t>Plusieurs validateurs natifs dans le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/>
              <a:t>Validateurs personnalisés</a:t>
            </a:r>
          </a:p>
        </p:txBody>
      </p:sp>
    </p:spTree>
    <p:extLst>
      <p:ext uri="{BB962C8B-B14F-4D97-AF65-F5344CB8AC3E}">
        <p14:creationId xmlns:p14="http://schemas.microsoft.com/office/powerpoint/2010/main" val="3361972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164849-65D5-60F4-9165-B7FFCAE1A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Créer son propre élément de formulaire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117BDC-BA97-D77D-66F6-7E553471C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de faire des contrôles avancés</a:t>
            </a:r>
          </a:p>
          <a:p>
            <a:pPr lvl="1"/>
            <a:r>
              <a:rPr lang="fr-FR" dirty="0" err="1"/>
              <a:t>Slider</a:t>
            </a:r>
            <a:r>
              <a:rPr lang="fr-FR" dirty="0"/>
              <a:t>, </a:t>
            </a:r>
            <a:r>
              <a:rPr lang="fr-FR" dirty="0" err="1"/>
              <a:t>number</a:t>
            </a:r>
            <a:r>
              <a:rPr lang="fr-FR" dirty="0"/>
              <a:t> input avec boutons + et -, </a:t>
            </a:r>
            <a:r>
              <a:rPr lang="fr-FR" dirty="0" err="1"/>
              <a:t>FormGroup</a:t>
            </a:r>
            <a:r>
              <a:rPr lang="fr-FR" dirty="0"/>
              <a:t> complets, …</a:t>
            </a:r>
          </a:p>
          <a:p>
            <a:r>
              <a:rPr lang="fr-FR" dirty="0"/>
              <a:t>Implémente l’</a:t>
            </a:r>
            <a:r>
              <a:rPr lang="fr-FR" dirty="0" err="1"/>
              <a:t>interfaec</a:t>
            </a:r>
            <a:r>
              <a:rPr lang="fr-FR" dirty="0"/>
              <a:t> </a:t>
            </a:r>
            <a:r>
              <a:rPr lang="fr-FR" dirty="0" err="1"/>
              <a:t>ControlValueAccessor</a:t>
            </a:r>
            <a:endParaRPr lang="fr-FR" dirty="0"/>
          </a:p>
          <a:p>
            <a:pPr lvl="1"/>
            <a:r>
              <a:rPr lang="fr-FR" dirty="0" err="1"/>
              <a:t>NgControl</a:t>
            </a:r>
            <a:r>
              <a:rPr lang="fr-FR" dirty="0"/>
              <a:t>, @Optional</a:t>
            </a:r>
          </a:p>
          <a:p>
            <a:pPr lvl="1"/>
            <a:r>
              <a:rPr lang="fr-FR" dirty="0" err="1"/>
              <a:t>writeValue</a:t>
            </a:r>
            <a:endParaRPr lang="fr-FR" dirty="0"/>
          </a:p>
          <a:p>
            <a:pPr lvl="1"/>
            <a:r>
              <a:rPr lang="fr-FR" dirty="0" err="1"/>
              <a:t>registerOnChange</a:t>
            </a:r>
            <a:r>
              <a:rPr lang="fr-FR" dirty="0"/>
              <a:t>, </a:t>
            </a:r>
            <a:r>
              <a:rPr lang="fr-FR" dirty="0" err="1"/>
              <a:t>registerOnTouched</a:t>
            </a:r>
            <a:endParaRPr lang="fr-FR" dirty="0"/>
          </a:p>
          <a:p>
            <a:pPr lvl="1"/>
            <a:r>
              <a:rPr lang="fr-FR" dirty="0" err="1"/>
              <a:t>setDisabledState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85315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Routing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5484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1B1C58-BB7C-8CCB-6E93-C2E033334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657358-BB3F-E16D-5E25-FB9C94D6D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Lazy</a:t>
            </a:r>
            <a:r>
              <a:rPr lang="fr-FR" dirty="0"/>
              <a:t> </a:t>
            </a:r>
            <a:r>
              <a:rPr lang="fr-FR" dirty="0" err="1"/>
              <a:t>loading</a:t>
            </a:r>
            <a:endParaRPr lang="fr-FR" dirty="0"/>
          </a:p>
          <a:p>
            <a:r>
              <a:rPr lang="fr-FR" dirty="0" err="1"/>
              <a:t>Preloading</a:t>
            </a:r>
            <a:r>
              <a:rPr lang="fr-FR" dirty="0"/>
              <a:t> </a:t>
            </a:r>
            <a:r>
              <a:rPr lang="fr-FR" dirty="0" err="1"/>
              <a:t>strategies</a:t>
            </a:r>
            <a:endParaRPr lang="fr-FR" dirty="0"/>
          </a:p>
          <a:p>
            <a:r>
              <a:rPr lang="fr-FR" dirty="0" err="1"/>
              <a:t>Routing</a:t>
            </a:r>
            <a:r>
              <a:rPr lang="fr-FR" dirty="0"/>
              <a:t> providers</a:t>
            </a:r>
          </a:p>
          <a:p>
            <a:r>
              <a:rPr lang="fr-FR" dirty="0"/>
              <a:t>Passage d’état entre routes</a:t>
            </a:r>
          </a:p>
          <a:p>
            <a:r>
              <a:rPr lang="fr-FR" dirty="0" err="1"/>
              <a:t>Outlets</a:t>
            </a:r>
            <a:r>
              <a:rPr lang="fr-FR" dirty="0"/>
              <a:t> nommées</a:t>
            </a:r>
          </a:p>
          <a:p>
            <a:r>
              <a:rPr lang="fr-FR" dirty="0"/>
              <a:t>Redirection, ordre des routes</a:t>
            </a:r>
          </a:p>
          <a:p>
            <a:r>
              <a:rPr lang="fr-FR" dirty="0"/>
              <a:t>Utilisation du hash</a:t>
            </a:r>
          </a:p>
        </p:txBody>
      </p:sp>
    </p:spTree>
    <p:extLst>
      <p:ext uri="{BB962C8B-B14F-4D97-AF65-F5344CB8AC3E}">
        <p14:creationId xmlns:p14="http://schemas.microsoft.com/office/powerpoint/2010/main" val="5622043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E717CB-0C0E-591A-2B1E-20AA3CC44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Lazy</a:t>
            </a:r>
            <a:r>
              <a:rPr lang="fr-FR" dirty="0"/>
              <a:t> </a:t>
            </a:r>
            <a:r>
              <a:rPr lang="fr-FR" dirty="0" err="1"/>
              <a:t>loading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345E1A-9CE8-6970-B23C-51F75E5CF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le chargement différé des modules</a:t>
            </a:r>
          </a:p>
          <a:p>
            <a:r>
              <a:rPr lang="fr-FR" dirty="0"/>
              <a:t>Réduit le TTI</a:t>
            </a:r>
          </a:p>
          <a:p>
            <a:r>
              <a:rPr lang="fr-FR" dirty="0"/>
              <a:t>Isole les modules et leurs dépendances entre eux</a:t>
            </a:r>
          </a:p>
          <a:p>
            <a:r>
              <a:rPr lang="fr-FR" dirty="0"/>
              <a:t>Permet la </a:t>
            </a:r>
            <a:r>
              <a:rPr lang="fr-FR" dirty="0" err="1"/>
              <a:t>réusabilité</a:t>
            </a:r>
            <a:r>
              <a:rPr lang="fr-FR" dirty="0"/>
              <a:t> des composants</a:t>
            </a:r>
          </a:p>
        </p:txBody>
      </p:sp>
    </p:spTree>
    <p:extLst>
      <p:ext uri="{BB962C8B-B14F-4D97-AF65-F5344CB8AC3E}">
        <p14:creationId xmlns:p14="http://schemas.microsoft.com/office/powerpoint/2010/main" val="134214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A6CC3F0-3016-CCC5-CBAE-F37502A7F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Preloading</a:t>
            </a:r>
            <a:r>
              <a:rPr lang="fr-FR" dirty="0"/>
              <a:t> </a:t>
            </a:r>
            <a:r>
              <a:rPr lang="fr-FR" dirty="0" err="1"/>
              <a:t>strategy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85A9D7-EA02-21ED-05D7-8F987E9AD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de charger les modules après le first </a:t>
            </a:r>
            <a:r>
              <a:rPr lang="fr-FR" dirty="0" err="1"/>
              <a:t>render</a:t>
            </a:r>
            <a:endParaRPr lang="fr-FR" dirty="0"/>
          </a:p>
          <a:p>
            <a:r>
              <a:rPr lang="fr-FR" dirty="0"/>
              <a:t>Aucune par défaut</a:t>
            </a:r>
          </a:p>
          <a:p>
            <a:r>
              <a:rPr lang="fr-FR" dirty="0" err="1"/>
              <a:t>PreloadAllModules</a:t>
            </a:r>
            <a:r>
              <a:rPr lang="fr-FR" dirty="0"/>
              <a:t> fourni nativement</a:t>
            </a:r>
          </a:p>
          <a:p>
            <a:r>
              <a:rPr lang="fr-FR" dirty="0"/>
              <a:t>Possibilité de faire sa propre stratégie</a:t>
            </a:r>
          </a:p>
        </p:txBody>
      </p:sp>
    </p:spTree>
    <p:extLst>
      <p:ext uri="{BB962C8B-B14F-4D97-AF65-F5344CB8AC3E}">
        <p14:creationId xmlns:p14="http://schemas.microsoft.com/office/powerpoint/2010/main" val="32714392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AFEEB4-6916-1FC1-10D0-F447FF571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Routing</a:t>
            </a:r>
            <a:r>
              <a:rPr lang="fr-FR" dirty="0"/>
              <a:t> providers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56451CA-B2CD-5998-6CA1-57F2365CB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le contrôle de l’accès aux routes</a:t>
            </a:r>
          </a:p>
          <a:p>
            <a:pPr lvl="1"/>
            <a:r>
              <a:rPr lang="fr-FR" dirty="0" err="1"/>
              <a:t>CanLoad</a:t>
            </a:r>
            <a:endParaRPr lang="fr-FR" dirty="0"/>
          </a:p>
          <a:p>
            <a:pPr lvl="1"/>
            <a:r>
              <a:rPr lang="fr-FR" dirty="0" err="1"/>
              <a:t>CanActivate</a:t>
            </a:r>
            <a:r>
              <a:rPr lang="fr-FR" dirty="0"/>
              <a:t>, </a:t>
            </a:r>
            <a:r>
              <a:rPr lang="fr-FR" dirty="0" err="1"/>
              <a:t>CanActivateChild</a:t>
            </a:r>
            <a:endParaRPr lang="fr-FR" dirty="0"/>
          </a:p>
          <a:p>
            <a:pPr lvl="1"/>
            <a:r>
              <a:rPr lang="fr-FR" dirty="0" err="1"/>
              <a:t>CanDeactivate</a:t>
            </a:r>
            <a:endParaRPr lang="fr-FR" dirty="0"/>
          </a:p>
          <a:p>
            <a:pPr lvl="1"/>
            <a:r>
              <a:rPr lang="fr-FR" dirty="0" err="1"/>
              <a:t>Resolver</a:t>
            </a:r>
            <a:endParaRPr lang="fr-FR" dirty="0"/>
          </a:p>
          <a:p>
            <a:pPr lvl="1"/>
            <a:r>
              <a:rPr lang="fr-FR" dirty="0" err="1"/>
              <a:t>ActivatedRoute</a:t>
            </a:r>
            <a:endParaRPr lang="fr-FR" dirty="0"/>
          </a:p>
          <a:p>
            <a:pPr lvl="1"/>
            <a:r>
              <a:rPr lang="fr-FR" dirty="0"/>
              <a:t>Router</a:t>
            </a:r>
          </a:p>
          <a:p>
            <a:pPr lvl="1"/>
            <a:r>
              <a:rPr lang="fr-FR" dirty="0" err="1"/>
              <a:t>CanMatch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647986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9302E5-F0A2-1DB6-3774-8A8A6A798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Passage d’état entre routes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F6AA72-E9DE-7518-E22E-72C1A3551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 plus simple : utiliser un state manager</a:t>
            </a:r>
          </a:p>
          <a:p>
            <a:r>
              <a:rPr lang="fr-FR" dirty="0"/>
              <a:t>Pour des primitifs : </a:t>
            </a:r>
            <a:r>
              <a:rPr lang="fr-FR" dirty="0" err="1"/>
              <a:t>query</a:t>
            </a:r>
            <a:r>
              <a:rPr lang="fr-FR" dirty="0"/>
              <a:t> params, route params</a:t>
            </a:r>
          </a:p>
          <a:p>
            <a:r>
              <a:rPr lang="fr-FR" dirty="0"/>
              <a:t>Pour des données volatiles : router state</a:t>
            </a:r>
          </a:p>
        </p:txBody>
      </p:sp>
    </p:spTree>
    <p:extLst>
      <p:ext uri="{BB962C8B-B14F-4D97-AF65-F5344CB8AC3E}">
        <p14:creationId xmlns:p14="http://schemas.microsoft.com/office/powerpoint/2010/main" val="24028077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C51E84-3CA0-A165-B02C-8B180E36B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Outlets</a:t>
            </a:r>
            <a:r>
              <a:rPr lang="fr-FR" dirty="0"/>
              <a:t> nommées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090B07-ABD6-6F80-4508-4D6A901D7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d’avoir plusieurs </a:t>
            </a:r>
            <a:r>
              <a:rPr lang="fr-FR" dirty="0" err="1"/>
              <a:t>routers</a:t>
            </a:r>
            <a:r>
              <a:rPr lang="fr-FR" dirty="0"/>
              <a:t> sur la même page</a:t>
            </a:r>
          </a:p>
          <a:p>
            <a:r>
              <a:rPr lang="fr-FR" dirty="0"/>
              <a:t>Se contrôle au travers de l’URL</a:t>
            </a:r>
          </a:p>
          <a:p>
            <a:endParaRPr lang="fr-FR" dirty="0"/>
          </a:p>
          <a:p>
            <a:r>
              <a:rPr lang="fr-FR" dirty="0"/>
              <a:t>Complexe à mettre en œuvre, pas souvent utile</a:t>
            </a:r>
          </a:p>
          <a:p>
            <a:pPr lvl="1"/>
            <a:r>
              <a:rPr lang="fr-FR" dirty="0"/>
              <a:t>Souvent remplacé par des </a:t>
            </a:r>
            <a:r>
              <a:rPr lang="fr-FR" dirty="0" err="1"/>
              <a:t>dialogs</a:t>
            </a:r>
            <a:r>
              <a:rPr lang="fr-FR" dirty="0"/>
              <a:t> ou du content projection</a:t>
            </a:r>
          </a:p>
          <a:p>
            <a:r>
              <a:rPr lang="fr-FR" dirty="0"/>
              <a:t>Crée des URL bâtardes, souvent motif de crainte</a:t>
            </a:r>
          </a:p>
          <a:p>
            <a:pPr lvl="1"/>
            <a:r>
              <a:rPr lang="fr-FR" dirty="0"/>
              <a:t>« Ton URL est bizarre, je vais pas cliquer »</a:t>
            </a:r>
          </a:p>
        </p:txBody>
      </p:sp>
    </p:spTree>
    <p:extLst>
      <p:ext uri="{BB962C8B-B14F-4D97-AF65-F5344CB8AC3E}">
        <p14:creationId xmlns:p14="http://schemas.microsoft.com/office/powerpoint/2010/main" val="3829047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9B69F2-1009-1DD3-EA79-C7E7F8B40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3859A80-02FD-2BFB-4189-D48FB9EC19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Contenu obligatoire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7622DB5-D336-8652-AAB2-CF8774C12B3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dirty="0"/>
              <a:t>Détection de changements + </a:t>
            </a:r>
            <a:r>
              <a:rPr lang="fr-FR" dirty="0" err="1"/>
              <a:t>ZoneJS</a:t>
            </a:r>
            <a:endParaRPr lang="fr-FR" dirty="0"/>
          </a:p>
          <a:p>
            <a:r>
              <a:rPr lang="fr-FR" dirty="0" err="1"/>
              <a:t>RxJS</a:t>
            </a:r>
            <a:endParaRPr lang="fr-FR" dirty="0"/>
          </a:p>
          <a:p>
            <a:r>
              <a:rPr lang="fr-FR" dirty="0"/>
              <a:t>State management</a:t>
            </a:r>
          </a:p>
          <a:p>
            <a:r>
              <a:rPr lang="fr-FR" dirty="0"/>
              <a:t>Formulaires</a:t>
            </a:r>
          </a:p>
          <a:p>
            <a:r>
              <a:rPr lang="fr-FR" dirty="0" err="1"/>
              <a:t>Routing</a:t>
            </a:r>
            <a:endParaRPr lang="fr-FR" dirty="0"/>
          </a:p>
          <a:p>
            <a:r>
              <a:rPr lang="fr-FR" dirty="0"/>
              <a:t>Tests unitaires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5F77429-ABF6-BD95-3C95-CC5B7127DB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Contenu optionnel (si temps dispo)</a:t>
            </a:r>
            <a:br>
              <a:rPr lang="fr-FR" dirty="0"/>
            </a:br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7372113-3CEB-333A-603F-3ADBC250625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dirty="0"/>
              <a:t>Rappels des bases d’</a:t>
            </a:r>
            <a:r>
              <a:rPr lang="fr-FR" dirty="0" err="1"/>
              <a:t>Angular</a:t>
            </a:r>
            <a:endParaRPr lang="fr-FR" dirty="0"/>
          </a:p>
          <a:p>
            <a:r>
              <a:rPr lang="fr-FR" dirty="0"/>
              <a:t>Configuration du </a:t>
            </a:r>
            <a:r>
              <a:rPr lang="fr-FR" dirty="0" err="1"/>
              <a:t>framework</a:t>
            </a:r>
            <a:endParaRPr lang="fr-FR" dirty="0"/>
          </a:p>
          <a:p>
            <a:r>
              <a:rPr lang="fr-FR" dirty="0"/>
              <a:t>CDK</a:t>
            </a:r>
          </a:p>
          <a:p>
            <a:r>
              <a:rPr lang="fr-FR" dirty="0" err="1"/>
              <a:t>Schematics</a:t>
            </a:r>
            <a:endParaRPr lang="fr-FR" dirty="0"/>
          </a:p>
          <a:p>
            <a:r>
              <a:rPr lang="fr-FR" dirty="0"/>
              <a:t>Librairies externes</a:t>
            </a:r>
          </a:p>
          <a:p>
            <a:r>
              <a:rPr lang="fr-FR" dirty="0"/>
              <a:t>I18n</a:t>
            </a:r>
          </a:p>
          <a:p>
            <a:r>
              <a:rPr lang="fr-FR" dirty="0"/>
              <a:t>Composants dynamiques</a:t>
            </a:r>
          </a:p>
          <a:p>
            <a:r>
              <a:rPr lang="fr-FR" dirty="0"/>
              <a:t>Projection de contenu</a:t>
            </a:r>
          </a:p>
          <a:p>
            <a:r>
              <a:rPr lang="fr-FR" dirty="0"/>
              <a:t>Directives structurelles</a:t>
            </a:r>
          </a:p>
          <a:p>
            <a:r>
              <a:rPr lang="fr-FR" dirty="0"/>
              <a:t>Animations</a:t>
            </a:r>
          </a:p>
          <a:p>
            <a:r>
              <a:rPr lang="fr-FR" dirty="0"/>
              <a:t>Service </a:t>
            </a:r>
            <a:r>
              <a:rPr lang="fr-FR" dirty="0" err="1"/>
              <a:t>workers</a:t>
            </a:r>
            <a:r>
              <a:rPr lang="fr-FR" dirty="0"/>
              <a:t>, PWA</a:t>
            </a:r>
          </a:p>
          <a:p>
            <a:r>
              <a:rPr lang="fr-FR" dirty="0" err="1"/>
              <a:t>Angular</a:t>
            </a:r>
            <a:r>
              <a:rPr lang="fr-FR" dirty="0"/>
              <a:t> dev </a:t>
            </a:r>
            <a:r>
              <a:rPr lang="fr-FR" dirty="0" err="1"/>
              <a:t>tools</a:t>
            </a:r>
            <a:endParaRPr lang="fr-FR" dirty="0"/>
          </a:p>
          <a:p>
            <a:endParaRPr lang="fr-FR" dirty="0"/>
          </a:p>
          <a:p>
            <a:pPr marL="0" indent="0">
              <a:buNone/>
            </a:pPr>
            <a:r>
              <a:rPr lang="fr-FR" dirty="0"/>
              <a:t>… Et tout ce que vous voudriez aborder !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04965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B8CD6C-94C8-7A98-86D3-F4B7EA2A0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Redirection, ordre des routes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E130FE0-7D1A-5C3A-D1A7-874B92E62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Route inconnue : « ** »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Redirection par URL</a:t>
            </a:r>
          </a:p>
          <a:p>
            <a:pPr lvl="1"/>
            <a:r>
              <a:rPr lang="fr-FR" dirty="0" err="1"/>
              <a:t>Pathmatch</a:t>
            </a:r>
            <a:r>
              <a:rPr lang="fr-FR" dirty="0"/>
              <a:t>: </a:t>
            </a:r>
            <a:r>
              <a:rPr lang="fr-FR" dirty="0" err="1"/>
              <a:t>prefix</a:t>
            </a:r>
            <a:r>
              <a:rPr lang="fr-FR" dirty="0"/>
              <a:t> ou full ? </a:t>
            </a:r>
          </a:p>
          <a:p>
            <a:pPr lvl="1"/>
            <a:r>
              <a:rPr lang="fr-FR" dirty="0"/>
              <a:t>Redirection relative/absolue ?</a:t>
            </a:r>
          </a:p>
          <a:p>
            <a:pPr lvl="1"/>
            <a:endParaRPr lang="fr-FR" dirty="0"/>
          </a:p>
          <a:p>
            <a:r>
              <a:rPr lang="fr-FR" dirty="0"/>
              <a:t>Parcours du </a:t>
            </a:r>
            <a:r>
              <a:rPr lang="fr-FR" dirty="0" err="1"/>
              <a:t>routing</a:t>
            </a:r>
            <a:r>
              <a:rPr lang="fr-FR" dirty="0"/>
              <a:t> config</a:t>
            </a:r>
          </a:p>
        </p:txBody>
      </p:sp>
    </p:spTree>
    <p:extLst>
      <p:ext uri="{BB962C8B-B14F-4D97-AF65-F5344CB8AC3E}">
        <p14:creationId xmlns:p14="http://schemas.microsoft.com/office/powerpoint/2010/main" val="27620124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811DA9-A24B-AD84-4A68-B2056109D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Utilisation du hash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A95655E-0A70-32C4-67E8-270CF6BD69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hlinkClick r:id="rId2"/>
              </a:rPr>
              <a:t>https://www.mon-site.com/#/home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{</a:t>
            </a:r>
            <a:r>
              <a:rPr lang="fr-FR" dirty="0" err="1"/>
              <a:t>protocol</a:t>
            </a:r>
            <a:r>
              <a:rPr lang="fr-FR" dirty="0"/>
              <a:t>}://{</a:t>
            </a:r>
            <a:r>
              <a:rPr lang="fr-FR" dirty="0" err="1"/>
              <a:t>subdomain</a:t>
            </a:r>
            <a:r>
              <a:rPr lang="fr-FR" dirty="0"/>
              <a:t>}.{</a:t>
            </a:r>
            <a:r>
              <a:rPr lang="fr-FR" dirty="0" err="1"/>
              <a:t>domain</a:t>
            </a:r>
            <a:r>
              <a:rPr lang="fr-FR" dirty="0"/>
              <a:t>}.{extension}/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Laisse </a:t>
            </a:r>
            <a:r>
              <a:rPr lang="fr-FR" dirty="0" err="1"/>
              <a:t>Angular</a:t>
            </a:r>
            <a:r>
              <a:rPr lang="fr-FR" dirty="0"/>
              <a:t> gérer son </a:t>
            </a:r>
            <a:r>
              <a:rPr lang="fr-FR" dirty="0" err="1"/>
              <a:t>routing</a:t>
            </a:r>
            <a:r>
              <a:rPr lang="fr-FR" dirty="0"/>
              <a:t> interne</a:t>
            </a:r>
          </a:p>
          <a:p>
            <a:r>
              <a:rPr lang="fr-FR" dirty="0"/>
              <a:t>Evite la configuration du serveur pour la redirection après </a:t>
            </a:r>
            <a:r>
              <a:rPr lang="fr-FR" dirty="0" err="1"/>
              <a:t>refresh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333636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Tests unitaires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7596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2A3F79-3467-100F-C8B0-64473FBDD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76613CE-21A7-8790-5E36-3295E3E776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  <a:p>
            <a:r>
              <a:rPr lang="fr-FR" dirty="0"/>
              <a:t>Le natif : </a:t>
            </a:r>
            <a:r>
              <a:rPr lang="fr-FR" dirty="0" err="1"/>
              <a:t>testBed</a:t>
            </a:r>
            <a:endParaRPr lang="fr-FR" dirty="0"/>
          </a:p>
          <a:p>
            <a:r>
              <a:rPr lang="fr-FR" dirty="0"/>
              <a:t>Le souci du </a:t>
            </a:r>
            <a:r>
              <a:rPr lang="fr-FR" dirty="0" err="1"/>
              <a:t>testBed</a:t>
            </a:r>
            <a:endParaRPr lang="fr-FR" dirty="0"/>
          </a:p>
          <a:p>
            <a:r>
              <a:rPr lang="fr-FR" dirty="0"/>
              <a:t>Implémentation correcte des tests unitaires</a:t>
            </a:r>
          </a:p>
          <a:p>
            <a:r>
              <a:rPr lang="fr-FR" dirty="0" err="1"/>
              <a:t>Mocking</a:t>
            </a:r>
            <a:r>
              <a:rPr lang="fr-FR" dirty="0"/>
              <a:t>/</a:t>
            </a:r>
            <a:r>
              <a:rPr lang="fr-FR" dirty="0" err="1"/>
              <a:t>stubbing</a:t>
            </a:r>
            <a:endParaRPr lang="fr-FR" dirty="0"/>
          </a:p>
          <a:p>
            <a:r>
              <a:rPr lang="fr-FR" dirty="0"/>
              <a:t>Introduction aux tests E2E</a:t>
            </a:r>
          </a:p>
        </p:txBody>
      </p:sp>
    </p:spTree>
    <p:extLst>
      <p:ext uri="{BB962C8B-B14F-4D97-AF65-F5344CB8AC3E}">
        <p14:creationId xmlns:p14="http://schemas.microsoft.com/office/powerpoint/2010/main" val="42047903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79C1C-234E-7125-1943-D2DC04133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 et utilité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CAD545-3713-E855-E866-8946F6C6A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Test unitaire : tester une unité de code</a:t>
            </a:r>
          </a:p>
          <a:p>
            <a:pPr lvl="1"/>
            <a:r>
              <a:rPr lang="fr-FR" dirty="0"/>
              <a:t>Souvent sectionné par élément (composant, service, …)</a:t>
            </a:r>
          </a:p>
          <a:p>
            <a:pPr lvl="1"/>
            <a:r>
              <a:rPr lang="fr-FR" dirty="0"/>
              <a:t>Coupé ensuite par unité </a:t>
            </a:r>
          </a:p>
          <a:p>
            <a:pPr lvl="2"/>
            <a:r>
              <a:rPr lang="fr-FR" dirty="0"/>
              <a:t>Fonction</a:t>
            </a:r>
          </a:p>
          <a:p>
            <a:pPr lvl="2"/>
            <a:r>
              <a:rPr lang="fr-FR" dirty="0"/>
              <a:t>Classe</a:t>
            </a:r>
          </a:p>
          <a:p>
            <a:pPr lvl="2"/>
            <a:r>
              <a:rPr lang="fr-FR" dirty="0"/>
              <a:t>…</a:t>
            </a:r>
          </a:p>
          <a:p>
            <a:r>
              <a:rPr lang="fr-FR" dirty="0"/>
              <a:t>Le code doit être isolé du reste de l’application</a:t>
            </a:r>
          </a:p>
          <a:p>
            <a:pPr lvl="1"/>
            <a:r>
              <a:rPr lang="fr-FR" dirty="0"/>
              <a:t>Si non isolé, alors test d’intégration, pas unitaire ! </a:t>
            </a:r>
          </a:p>
          <a:p>
            <a:pPr lvl="1"/>
            <a:endParaRPr lang="fr-FR" dirty="0"/>
          </a:p>
          <a:p>
            <a:r>
              <a:rPr lang="fr-FR" dirty="0"/>
              <a:t>Permet d’éviter les effets de bords indésirables</a:t>
            </a:r>
          </a:p>
          <a:p>
            <a:r>
              <a:rPr lang="fr-FR" dirty="0"/>
              <a:t>TTD : Test Driven </a:t>
            </a:r>
            <a:r>
              <a:rPr lang="fr-FR" dirty="0" err="1"/>
              <a:t>development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210206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7F84C0-5506-33D0-B5F5-0A7CF250B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natif : </a:t>
            </a:r>
            <a:r>
              <a:rPr lang="fr-FR" dirty="0" err="1"/>
              <a:t>testBed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6882FEF-5FAE-7A75-56FB-A5DD5E1267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Fourni nativement par </a:t>
            </a:r>
            <a:r>
              <a:rPr lang="fr-FR" dirty="0" err="1"/>
              <a:t>Angular</a:t>
            </a:r>
            <a:endParaRPr lang="fr-FR" dirty="0"/>
          </a:p>
          <a:p>
            <a:r>
              <a:rPr lang="fr-FR" dirty="0"/>
              <a:t>Utilisé dans les </a:t>
            </a:r>
            <a:r>
              <a:rPr lang="fr-FR" dirty="0" err="1"/>
              <a:t>templates</a:t>
            </a:r>
            <a:r>
              <a:rPr lang="fr-FR" dirty="0"/>
              <a:t> de fichiers .</a:t>
            </a:r>
            <a:r>
              <a:rPr lang="fr-FR" dirty="0" err="1"/>
              <a:t>spec.ts</a:t>
            </a:r>
            <a:endParaRPr lang="fr-FR" dirty="0"/>
          </a:p>
          <a:p>
            <a:r>
              <a:rPr lang="fr-FR" dirty="0"/>
              <a:t>Permet de tester l’UI des composants</a:t>
            </a:r>
          </a:p>
          <a:p>
            <a:r>
              <a:rPr lang="fr-FR" dirty="0"/>
              <a:t>Permet d’injecter les dépendances automatiquement</a:t>
            </a:r>
          </a:p>
          <a:p>
            <a:r>
              <a:rPr lang="fr-FR" dirty="0"/>
              <a:t>Nécessite le paramétrage du module de tests</a:t>
            </a:r>
          </a:p>
        </p:txBody>
      </p:sp>
    </p:spTree>
    <p:extLst>
      <p:ext uri="{BB962C8B-B14F-4D97-AF65-F5344CB8AC3E}">
        <p14:creationId xmlns:p14="http://schemas.microsoft.com/office/powerpoint/2010/main" val="13421777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E98123-AB72-F793-94FE-41150649E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souci du </a:t>
            </a:r>
            <a:r>
              <a:rPr lang="fr-FR" dirty="0" err="1"/>
              <a:t>testBed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E56C91-6430-5CDC-2363-41E17C31D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Historiquement très lent à exécuter</a:t>
            </a:r>
          </a:p>
          <a:p>
            <a:pPr lvl="1"/>
            <a:r>
              <a:rPr lang="fr-FR" dirty="0"/>
              <a:t>Depuis ~11, est devenu plus rapide, mais toujours plus lent qu’un test simple</a:t>
            </a:r>
          </a:p>
          <a:p>
            <a:endParaRPr lang="fr-FR" dirty="0"/>
          </a:p>
          <a:p>
            <a:r>
              <a:rPr lang="fr-FR" dirty="0"/>
              <a:t>Fait des tests d’intégration, pas des tests unitaires</a:t>
            </a:r>
          </a:p>
          <a:p>
            <a:endParaRPr lang="fr-FR" dirty="0"/>
          </a:p>
          <a:p>
            <a:r>
              <a:rPr lang="fr-FR" dirty="0"/>
              <a:t>Teste une UI, nécessite un navigateur </a:t>
            </a:r>
            <a:r>
              <a:rPr lang="fr-FR" dirty="0" err="1"/>
              <a:t>headless</a:t>
            </a:r>
            <a:endParaRPr lang="fr-FR" dirty="0"/>
          </a:p>
          <a:p>
            <a:pPr lvl="1"/>
            <a:r>
              <a:rPr lang="fr-FR" dirty="0"/>
              <a:t>Laisser les test E2E gérer !</a:t>
            </a:r>
          </a:p>
        </p:txBody>
      </p:sp>
    </p:spTree>
    <p:extLst>
      <p:ext uri="{BB962C8B-B14F-4D97-AF65-F5344CB8AC3E}">
        <p14:creationId xmlns:p14="http://schemas.microsoft.com/office/powerpoint/2010/main" val="982260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110BA2-239A-56DE-DF4B-512392082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Implémentation correcte de tests unitaires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6DDE6A-00BF-A13F-78C1-99BE6964F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/>
              <a:t>Chaque élément utilisé par la DI doit être </a:t>
            </a:r>
            <a:r>
              <a:rPr lang="fr-FR" dirty="0" err="1"/>
              <a:t>mocké</a:t>
            </a:r>
            <a:endParaRPr lang="fr-FR" dirty="0"/>
          </a:p>
          <a:p>
            <a:pPr lvl="1"/>
            <a:r>
              <a:rPr lang="fr-FR" dirty="0"/>
              <a:t>Suivre au max la signature de l’élément initial pour fortement typer le </a:t>
            </a:r>
            <a:r>
              <a:rPr lang="fr-FR" dirty="0" err="1"/>
              <a:t>mock</a:t>
            </a:r>
            <a:endParaRPr lang="fr-FR" dirty="0"/>
          </a:p>
          <a:p>
            <a:r>
              <a:rPr lang="fr-FR" dirty="0" err="1"/>
              <a:t>Mocker</a:t>
            </a:r>
            <a:r>
              <a:rPr lang="fr-FR" dirty="0"/>
              <a:t> chaque unité transverse également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/>
              <a:t>Spies, stubs, state </a:t>
            </a:r>
            <a:r>
              <a:rPr lang="fr-FR" dirty="0" err="1"/>
              <a:t>refresh</a:t>
            </a:r>
            <a:r>
              <a:rPr lang="fr-FR" dirty="0"/>
              <a:t> : bien faire attention à quand le faire !</a:t>
            </a:r>
          </a:p>
          <a:p>
            <a:endParaRPr lang="fr-FR" dirty="0"/>
          </a:p>
          <a:p>
            <a:r>
              <a:rPr lang="fr-FR" dirty="0"/>
              <a:t>Le cas des observables : </a:t>
            </a:r>
            <a:r>
              <a:rPr lang="fr-FR" dirty="0" err="1"/>
              <a:t>async</a:t>
            </a:r>
            <a:r>
              <a:rPr lang="fr-FR" dirty="0"/>
              <a:t> ou non ? </a:t>
            </a:r>
          </a:p>
        </p:txBody>
      </p:sp>
    </p:spTree>
    <p:extLst>
      <p:ext uri="{BB962C8B-B14F-4D97-AF65-F5344CB8AC3E}">
        <p14:creationId xmlns:p14="http://schemas.microsoft.com/office/powerpoint/2010/main" val="335571172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F8635E-1DE5-9BC2-E2C3-55DFDBF1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Mocking</a:t>
            </a:r>
            <a:r>
              <a:rPr lang="fr-FR" dirty="0"/>
              <a:t>/</a:t>
            </a:r>
            <a:r>
              <a:rPr lang="fr-FR" dirty="0" err="1"/>
              <a:t>stubbing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3EA0CD9-FAA3-7775-DAEA-66ECC3AD1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Permet d’isoler une unité par rapport à une autre</a:t>
            </a:r>
          </a:p>
          <a:p>
            <a:r>
              <a:rPr lang="fr-FR" dirty="0"/>
              <a:t>Facilite la manipulation de l’unité</a:t>
            </a:r>
          </a:p>
          <a:p>
            <a:pPr lvl="1"/>
            <a:r>
              <a:rPr lang="fr-FR" dirty="0"/>
              <a:t>Permet de faire plusieurs tests à la suite facilement</a:t>
            </a:r>
          </a:p>
          <a:p>
            <a:endParaRPr lang="fr-FR" dirty="0"/>
          </a:p>
          <a:p>
            <a:r>
              <a:rPr lang="fr-FR" dirty="0" err="1"/>
              <a:t>jasmine.Spy.and</a:t>
            </a:r>
            <a:endParaRPr lang="fr-FR" dirty="0"/>
          </a:p>
          <a:p>
            <a:pPr lvl="1"/>
            <a:r>
              <a:rPr lang="fr-FR" dirty="0" err="1"/>
              <a:t>callFake</a:t>
            </a:r>
            <a:endParaRPr lang="fr-FR" dirty="0"/>
          </a:p>
          <a:p>
            <a:pPr lvl="1"/>
            <a:r>
              <a:rPr lang="fr-FR" dirty="0" err="1"/>
              <a:t>callThrough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972847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23A23DD-2482-7A27-8206-013E65257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 aux tests E2E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302E9A-651D-CF9F-2C01-808C154B2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E2E = end-to-end</a:t>
            </a:r>
          </a:p>
          <a:p>
            <a:r>
              <a:rPr lang="fr-FR" dirty="0"/>
              <a:t>Permet de tester une app de bout en bout</a:t>
            </a:r>
          </a:p>
          <a:p>
            <a:r>
              <a:rPr lang="fr-FR" dirty="0"/>
              <a:t>Adapté aux tests d’interface</a:t>
            </a:r>
          </a:p>
          <a:p>
            <a:endParaRPr lang="fr-FR" dirty="0"/>
          </a:p>
          <a:p>
            <a:r>
              <a:rPr lang="fr-FR" dirty="0"/>
              <a:t>Plus complets que les TU : pourquoi faire des TU ? </a:t>
            </a:r>
          </a:p>
          <a:p>
            <a:pPr lvl="1"/>
            <a:r>
              <a:rPr lang="fr-FR" dirty="0"/>
              <a:t>Temps et contexte d’exécution</a:t>
            </a:r>
          </a:p>
          <a:p>
            <a:pPr lvl="1"/>
            <a:r>
              <a:rPr lang="fr-FR" dirty="0"/>
              <a:t>But des tests E2E vs TU</a:t>
            </a:r>
          </a:p>
        </p:txBody>
      </p:sp>
    </p:spTree>
    <p:extLst>
      <p:ext uri="{BB962C8B-B14F-4D97-AF65-F5344CB8AC3E}">
        <p14:creationId xmlns:p14="http://schemas.microsoft.com/office/powerpoint/2010/main" val="124335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Détection de changements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94127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300742" y="5319346"/>
            <a:ext cx="367259" cy="153865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>
            <a:spLocks/>
          </p:cNvSpPr>
          <p:nvPr/>
        </p:nvSpPr>
        <p:spPr>
          <a:xfrm>
            <a:off x="4580695" y="1760102"/>
            <a:ext cx="6439271" cy="33377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Contenu additionnel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  <a:endParaRPr lang="fr-FR" sz="6600" b="1" spc="-250" dirty="0">
              <a:solidFill>
                <a:schemeClr val="tx1">
                  <a:lumMod val="85000"/>
                  <a:lumOff val="15000"/>
                </a:schemeClr>
              </a:solidFill>
              <a:latin typeface="Roboto" pitchFamily="2" charset="0"/>
              <a:ea typeface="Roboto" pitchFamily="2" charset="0"/>
              <a:cs typeface="Open Sans" panose="020B0606030504020204" pitchFamily="34" charset="0"/>
            </a:endParaRPr>
          </a:p>
        </p:txBody>
      </p:sp>
      <p:pic>
        <p:nvPicPr>
          <p:cNvPr id="14" name="LIGNE SEULE BLC.png" descr="/Users/colas/Desktop/LIGNE SEULE BLC.png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91" y="5547593"/>
            <a:ext cx="12045996" cy="219762"/>
          </a:xfrm>
          <a:prstGeom prst="rect">
            <a:avLst/>
          </a:prstGeom>
        </p:spPr>
      </p:pic>
      <p:sp>
        <p:nvSpPr>
          <p:cNvPr id="15" name="Titre 1"/>
          <p:cNvSpPr txBox="1">
            <a:spLocks/>
          </p:cNvSpPr>
          <p:nvPr/>
        </p:nvSpPr>
        <p:spPr>
          <a:xfrm>
            <a:off x="421445" y="890754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fr-FR" sz="3000" b="1" dirty="0">
              <a:solidFill>
                <a:srgbClr val="E95A0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41658" y="6474647"/>
            <a:ext cx="7436725" cy="230832"/>
          </a:xfrm>
          <a:prstGeom prst="rect">
            <a:avLst/>
          </a:prstGeom>
          <a:noFill/>
        </p:spPr>
        <p:txBody>
          <a:bodyPr wrap="square" lIns="180000" rtlCol="0">
            <a:spAutoFit/>
          </a:bodyPr>
          <a:lstStyle/>
          <a:p>
            <a:r>
              <a:rPr lang="fr-FR" sz="9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</a:rPr>
              <a:t>© 2019 Sparks | tous droits réservés</a:t>
            </a:r>
          </a:p>
        </p:txBody>
      </p:sp>
      <p:pic>
        <p:nvPicPr>
          <p:cNvPr id="18" name="Image 17">
            <a:extLst>
              <a:ext uri="{FF2B5EF4-FFF2-40B4-BE49-F238E27FC236}">
                <a16:creationId xmlns:a16="http://schemas.microsoft.com/office/drawing/2014/main" id="{19B09D69-63BF-C149-BDAF-438F225E736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45806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43426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>
            <a:extLst>
              <a:ext uri="{FF2B5EF4-FFF2-40B4-BE49-F238E27FC236}">
                <a16:creationId xmlns:a16="http://schemas.microsoft.com/office/drawing/2014/main" id="{D4B7FEE0-F5B2-B742-A169-77850EE5B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394788"/>
            <a:ext cx="12192000" cy="1533466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507EBCC3-4E5D-6549-8EF8-89FE3A343A38}"/>
              </a:ext>
            </a:extLst>
          </p:cNvPr>
          <p:cNvSpPr txBox="1">
            <a:spLocks/>
          </p:cNvSpPr>
          <p:nvPr/>
        </p:nvSpPr>
        <p:spPr>
          <a:xfrm>
            <a:off x="1936750" y="2586587"/>
            <a:ext cx="8318500" cy="11794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6600" b="1" spc="-250" dirty="0">
                <a:solidFill>
                  <a:schemeClr val="tx1">
                    <a:lumMod val="85000"/>
                    <a:lumOff val="15000"/>
                  </a:schemeClr>
                </a:solidFill>
                <a:latin typeface="Roboto" pitchFamily="2" charset="0"/>
                <a:ea typeface="Roboto" pitchFamily="2" charset="0"/>
                <a:cs typeface="Open Sans" panose="020B0606030504020204" pitchFamily="34" charset="0"/>
              </a:rPr>
              <a:t> Merci de votre attention</a:t>
            </a:r>
            <a:r>
              <a:rPr lang="fr-FR" sz="6600" b="1" spc="-250" dirty="0">
                <a:solidFill>
                  <a:srgbClr val="FF5D14"/>
                </a:solidFill>
                <a:latin typeface="Georgia" panose="02040502050405020303" pitchFamily="18" charset="0"/>
                <a:ea typeface="Roboto" pitchFamily="2" charset="0"/>
                <a:cs typeface="Open Sans" panose="020B0606030504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84826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DEC66E-6CF7-0694-C1F5-C084C86FF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35254E3-4EE1-E44F-06FE-14A084D5FF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Principe</a:t>
            </a:r>
          </a:p>
          <a:p>
            <a:r>
              <a:rPr lang="fr-FR" dirty="0"/>
              <a:t>Intérêts et limitations</a:t>
            </a:r>
          </a:p>
          <a:p>
            <a:r>
              <a:rPr lang="fr-FR" dirty="0"/>
              <a:t>Déclencheurs de détection</a:t>
            </a:r>
          </a:p>
          <a:p>
            <a:r>
              <a:rPr lang="fr-FR" dirty="0"/>
              <a:t>Contexte d’exécution (</a:t>
            </a:r>
            <a:r>
              <a:rPr lang="fr-FR" dirty="0" err="1"/>
              <a:t>ZoneJS</a:t>
            </a:r>
            <a:r>
              <a:rPr lang="fr-FR" dirty="0"/>
              <a:t>)</a:t>
            </a:r>
          </a:p>
          <a:p>
            <a:r>
              <a:rPr lang="fr-FR" dirty="0"/>
              <a:t>Optimisation d’un code « lent »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76778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ED6CA6-A1B1-E44A-7705-6A868D13B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73610A-9ED7-DC1E-E387-4DD47E3CF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Détection du changement d’état de l’application</a:t>
            </a:r>
          </a:p>
          <a:p>
            <a:pPr lvl="1"/>
            <a:r>
              <a:rPr lang="fr-FR" dirty="0"/>
              <a:t>Va du plus haut composant au plus bas</a:t>
            </a:r>
          </a:p>
          <a:p>
            <a:pPr lvl="1"/>
            <a:r>
              <a:rPr lang="fr-FR" dirty="0"/>
              <a:t>Se déclenche automatiquement et fréquemment par défaut</a:t>
            </a:r>
          </a:p>
          <a:p>
            <a:r>
              <a:rPr lang="fr-FR" dirty="0"/>
              <a:t>Stratégies de détection</a:t>
            </a:r>
          </a:p>
          <a:p>
            <a:pPr lvl="1"/>
            <a:r>
              <a:rPr lang="fr-FR" dirty="0"/>
              <a:t>Default : le </a:t>
            </a:r>
            <a:r>
              <a:rPr lang="fr-FR" dirty="0" err="1"/>
              <a:t>framework</a:t>
            </a:r>
            <a:r>
              <a:rPr lang="fr-FR" dirty="0"/>
              <a:t> gère sa détection seul</a:t>
            </a:r>
          </a:p>
          <a:p>
            <a:pPr lvl="1"/>
            <a:r>
              <a:rPr lang="fr-FR" dirty="0" err="1"/>
              <a:t>OnPush</a:t>
            </a:r>
            <a:r>
              <a:rPr lang="fr-FR" dirty="0"/>
              <a:t> : des déclencheurs sont utilisés (manuels ou automatiques)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91202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D6BDCC5-8B9C-6640-5570-FEC7AAB8B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Intérêts et limitations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D373FA-B23A-8DA5-03A6-0A3B372186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Default </a:t>
            </a:r>
            <a:r>
              <a:rPr lang="fr-FR" dirty="0" err="1"/>
              <a:t>strategy</a:t>
            </a:r>
            <a:endParaRPr lang="fr-FR" dirty="0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4297387-1F30-5B22-8E52-23B5607F3F9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fr-FR" dirty="0"/>
              <a:t>C’est magique</a:t>
            </a:r>
          </a:p>
          <a:p>
            <a:r>
              <a:rPr lang="fr-FR" dirty="0"/>
              <a:t>C’est simple</a:t>
            </a:r>
          </a:p>
          <a:p>
            <a:endParaRPr lang="fr-FR" dirty="0"/>
          </a:p>
          <a:p>
            <a:r>
              <a:rPr lang="fr-FR" dirty="0"/>
              <a:t>Ça réduit les performances</a:t>
            </a:r>
          </a:p>
          <a:p>
            <a:r>
              <a:rPr lang="fr-FR" dirty="0"/>
              <a:t>Ça se contrôle pas (ou mal)</a:t>
            </a:r>
          </a:p>
          <a:p>
            <a:r>
              <a:rPr lang="fr-FR" dirty="0"/>
              <a:t>Ça peut empêcher certaines actions UI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84FB6FC-8C2B-053A-3AB3-FAEECEFFD5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fr-FR" dirty="0" err="1"/>
              <a:t>OnPush</a:t>
            </a:r>
            <a:r>
              <a:rPr lang="fr-FR" dirty="0"/>
              <a:t> </a:t>
            </a:r>
            <a:r>
              <a:rPr lang="fr-FR" dirty="0" err="1"/>
              <a:t>strategy</a:t>
            </a:r>
            <a:endParaRPr lang="fr-FR" dirty="0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7EA53A8-BB35-D36C-DB0B-1870AB57A13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fr-FR" dirty="0"/>
              <a:t>C’est performant</a:t>
            </a:r>
          </a:p>
          <a:p>
            <a:r>
              <a:rPr lang="fr-FR" dirty="0"/>
              <a:t>C’est flexible</a:t>
            </a:r>
          </a:p>
          <a:p>
            <a:endParaRPr lang="fr-FR" dirty="0"/>
          </a:p>
          <a:p>
            <a:r>
              <a:rPr lang="fr-FR" dirty="0"/>
              <a:t>C’est complexe (code/principe)</a:t>
            </a:r>
          </a:p>
          <a:p>
            <a:r>
              <a:rPr lang="fr-FR" dirty="0"/>
              <a:t>Des fois ça marche (pas), on sait pas trop pourquoi</a:t>
            </a:r>
          </a:p>
          <a:p>
            <a:r>
              <a:rPr lang="fr-FR" dirty="0"/>
              <a:t>Ça rallonge le code</a:t>
            </a:r>
          </a:p>
        </p:txBody>
      </p:sp>
    </p:spTree>
    <p:extLst>
      <p:ext uri="{BB962C8B-B14F-4D97-AF65-F5344CB8AC3E}">
        <p14:creationId xmlns:p14="http://schemas.microsoft.com/office/powerpoint/2010/main" val="3564122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CC452E-1E4E-5877-6A22-2EC331F4B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Déclencheurs de détection</a:t>
            </a: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21D0284D-1437-C400-F96C-7933D94F4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/>
              <a:t>Même en </a:t>
            </a:r>
            <a:r>
              <a:rPr lang="fr-FR" dirty="0" err="1"/>
              <a:t>OnPush</a:t>
            </a:r>
            <a:r>
              <a:rPr lang="fr-FR" dirty="0"/>
              <a:t>, certains déclenchements sont automatiques</a:t>
            </a:r>
          </a:p>
          <a:p>
            <a:pPr lvl="1"/>
            <a:r>
              <a:rPr lang="fr-FR" dirty="0"/>
              <a:t>Pipe </a:t>
            </a:r>
            <a:r>
              <a:rPr lang="fr-FR" dirty="0" err="1"/>
              <a:t>async</a:t>
            </a:r>
            <a:endParaRPr lang="fr-FR" dirty="0"/>
          </a:p>
          <a:p>
            <a:pPr lvl="1"/>
            <a:r>
              <a:rPr lang="fr-FR" dirty="0" err="1"/>
              <a:t>setTimeout</a:t>
            </a:r>
            <a:r>
              <a:rPr lang="fr-FR" dirty="0"/>
              <a:t>, </a:t>
            </a:r>
            <a:r>
              <a:rPr lang="fr-FR" dirty="0" err="1"/>
              <a:t>setInterval</a:t>
            </a:r>
            <a:r>
              <a:rPr lang="fr-FR" dirty="0"/>
              <a:t>, </a:t>
            </a:r>
            <a:r>
              <a:rPr lang="fr-FR" dirty="0" err="1"/>
              <a:t>requestAnimationFrame</a:t>
            </a:r>
            <a:endParaRPr lang="fr-FR" dirty="0"/>
          </a:p>
          <a:p>
            <a:pPr lvl="1"/>
            <a:r>
              <a:rPr lang="fr-FR" dirty="0"/>
              <a:t>@Outputs/@Inputs, actions UI</a:t>
            </a:r>
          </a:p>
          <a:p>
            <a:pPr lvl="1"/>
            <a:r>
              <a:rPr lang="fr-FR" dirty="0" err="1"/>
              <a:t>Lifecycle</a:t>
            </a:r>
            <a:r>
              <a:rPr lang="fr-FR" dirty="0"/>
              <a:t> </a:t>
            </a:r>
            <a:r>
              <a:rPr lang="fr-FR" dirty="0" err="1"/>
              <a:t>hooks</a:t>
            </a:r>
            <a:endParaRPr lang="fr-FR" dirty="0"/>
          </a:p>
          <a:p>
            <a:pPr lvl="1"/>
            <a:r>
              <a:rPr lang="fr-FR" dirty="0"/>
              <a:t>Contexte d’exécution de </a:t>
            </a:r>
            <a:r>
              <a:rPr lang="fr-FR" dirty="0" err="1"/>
              <a:t>ZoneJS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« </a:t>
            </a:r>
            <a:r>
              <a:rPr lang="fr-FR" dirty="0" err="1"/>
              <a:t>changeDetectorRef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Permet la détection (« </a:t>
            </a:r>
            <a:r>
              <a:rPr lang="fr-FR" dirty="0" err="1"/>
              <a:t>detectChanges</a:t>
            </a:r>
            <a:r>
              <a:rPr lang="fr-FR" dirty="0"/>
              <a:t> »)</a:t>
            </a:r>
          </a:p>
          <a:p>
            <a:pPr lvl="1"/>
            <a:r>
              <a:rPr lang="fr-FR" dirty="0"/>
              <a:t>Permet la mise en queue (« </a:t>
            </a:r>
            <a:r>
              <a:rPr lang="fr-FR" dirty="0" err="1"/>
              <a:t>markForCheck</a:t>
            </a:r>
            <a:r>
              <a:rPr lang="fr-FR" dirty="0"/>
              <a:t> »)</a:t>
            </a:r>
          </a:p>
          <a:p>
            <a:pPr lvl="1"/>
            <a:r>
              <a:rPr lang="fr-FR" dirty="0"/>
              <a:t>Permet l’ignorance totale (« </a:t>
            </a:r>
            <a:r>
              <a:rPr lang="fr-FR" dirty="0" err="1"/>
              <a:t>detach</a:t>
            </a:r>
            <a:r>
              <a:rPr lang="fr-FR" dirty="0"/>
              <a:t> »/ « </a:t>
            </a:r>
            <a:r>
              <a:rPr lang="fr-FR" dirty="0" err="1"/>
              <a:t>reattach</a:t>
            </a:r>
            <a:r>
              <a:rPr lang="fr-FR" dirty="0"/>
              <a:t> »)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5033573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1847</Words>
  <Application>Microsoft Office PowerPoint</Application>
  <PresentationFormat>Grand écran</PresentationFormat>
  <Paragraphs>392</Paragraphs>
  <Slides>51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51</vt:i4>
      </vt:variant>
    </vt:vector>
  </HeadingPairs>
  <TitlesOfParts>
    <vt:vector size="58" baseType="lpstr">
      <vt:lpstr>Georgia</vt:lpstr>
      <vt:lpstr>Calibri</vt:lpstr>
      <vt:lpstr>Roboto Light</vt:lpstr>
      <vt:lpstr>Open Sans</vt:lpstr>
      <vt:lpstr>Roboto</vt:lpstr>
      <vt:lpstr>Arial</vt:lpstr>
      <vt:lpstr>Thème Office</vt:lpstr>
      <vt:lpstr>Présentation PowerPoint</vt:lpstr>
      <vt:lpstr>Présentation PowerPoint</vt:lpstr>
      <vt:lpstr>Présentation PowerPoint</vt:lpstr>
      <vt:lpstr>Sommaire</vt:lpstr>
      <vt:lpstr>Présentation PowerPoint</vt:lpstr>
      <vt:lpstr>Sommaire</vt:lpstr>
      <vt:lpstr>Principe</vt:lpstr>
      <vt:lpstr>Intérêts et limitations</vt:lpstr>
      <vt:lpstr>Déclencheurs de détection</vt:lpstr>
      <vt:lpstr>Contexte d’exécution (ZoneJS)</vt:lpstr>
      <vt:lpstr>Optimisation d’un code lent</vt:lpstr>
      <vt:lpstr>Présentation PowerPoint</vt:lpstr>
      <vt:lpstr>Sommaire</vt:lpstr>
      <vt:lpstr>Principe et utilité</vt:lpstr>
      <vt:lpstr>Observables chauds et froids</vt:lpstr>
      <vt:lpstr>Proxies (subjects)</vt:lpstr>
      <vt:lpstr>Opérateurs</vt:lpstr>
      <vt:lpstr>Gestion des fuites mémoire</vt:lpstr>
      <vt:lpstr>Gestion des erreurs</vt:lpstr>
      <vt:lpstr>Présentation PowerPoint</vt:lpstr>
      <vt:lpstr>Sommaire</vt:lpstr>
      <vt:lpstr>Principe et utilité</vt:lpstr>
      <vt:lpstr>Le cas des librairies externes</vt:lpstr>
      <vt:lpstr>Implémenter son propre state avec RxJS</vt:lpstr>
      <vt:lpstr>Utiliser une librairie simple (akita)</vt:lpstr>
      <vt:lpstr>Présentation PowerPoint</vt:lpstr>
      <vt:lpstr>Sommaire</vt:lpstr>
      <vt:lpstr>Introduction aux ReactiveForms</vt:lpstr>
      <vt:lpstr>Modèle des ReactiveForms</vt:lpstr>
      <vt:lpstr>Manipulation et utilisation</vt:lpstr>
      <vt:lpstr>Validateurs</vt:lpstr>
      <vt:lpstr>Créer son propre élément de formulaire</vt:lpstr>
      <vt:lpstr>Présentation PowerPoint</vt:lpstr>
      <vt:lpstr>Sommaire</vt:lpstr>
      <vt:lpstr>Lazy loading</vt:lpstr>
      <vt:lpstr>Preloading strategy</vt:lpstr>
      <vt:lpstr>Routing providers</vt:lpstr>
      <vt:lpstr>Passage d’état entre routes</vt:lpstr>
      <vt:lpstr>Outlets nommées</vt:lpstr>
      <vt:lpstr>Redirection, ordre des routes</vt:lpstr>
      <vt:lpstr>Utilisation du hash</vt:lpstr>
      <vt:lpstr>Présentation PowerPoint</vt:lpstr>
      <vt:lpstr>Sommaire</vt:lpstr>
      <vt:lpstr>Principe et utilité</vt:lpstr>
      <vt:lpstr>Le natif : testBed</vt:lpstr>
      <vt:lpstr>Le souci du testBed</vt:lpstr>
      <vt:lpstr>Implémentation correcte de tests unitaires</vt:lpstr>
      <vt:lpstr>Mocking/stubbing</vt:lpstr>
      <vt:lpstr>Introduction aux tests E2E</vt:lpstr>
      <vt:lpstr>Présentation PowerPoint</vt:lpstr>
      <vt:lpstr>Présentation PowerPoint</vt:lpstr>
    </vt:vector>
  </TitlesOfParts>
  <Company>Sunny Monday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Fabien Colas</dc:creator>
  <cp:lastModifiedBy>Maxime TRICHARD</cp:lastModifiedBy>
  <cp:revision>518</cp:revision>
  <cp:lastPrinted>2019-07-03T13:59:41Z</cp:lastPrinted>
  <dcterms:created xsi:type="dcterms:W3CDTF">2016-01-26T16:08:26Z</dcterms:created>
  <dcterms:modified xsi:type="dcterms:W3CDTF">2022-09-12T15:55:51Z</dcterms:modified>
</cp:coreProperties>
</file>

<file path=docProps/thumbnail.jpeg>
</file>